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handoutMasterIdLst>
    <p:handoutMasterId r:id="rId41"/>
  </p:handoutMasterIdLst>
  <p:sldIdLst>
    <p:sldId id="572" r:id="rId5"/>
    <p:sldId id="571" r:id="rId6"/>
    <p:sldId id="557" r:id="rId7"/>
    <p:sldId id="578" r:id="rId8"/>
    <p:sldId id="579" r:id="rId9"/>
    <p:sldId id="580" r:id="rId10"/>
    <p:sldId id="582" r:id="rId11"/>
    <p:sldId id="583" r:id="rId12"/>
    <p:sldId id="584" r:id="rId13"/>
    <p:sldId id="585" r:id="rId14"/>
    <p:sldId id="586" r:id="rId15"/>
    <p:sldId id="587" r:id="rId16"/>
    <p:sldId id="588" r:id="rId17"/>
    <p:sldId id="589" r:id="rId18"/>
    <p:sldId id="581" r:id="rId19"/>
    <p:sldId id="591" r:id="rId20"/>
    <p:sldId id="592" r:id="rId21"/>
    <p:sldId id="593" r:id="rId22"/>
    <p:sldId id="594" r:id="rId23"/>
    <p:sldId id="595" r:id="rId24"/>
    <p:sldId id="596" r:id="rId25"/>
    <p:sldId id="560" r:id="rId26"/>
    <p:sldId id="561" r:id="rId27"/>
    <p:sldId id="600" r:id="rId28"/>
    <p:sldId id="601" r:id="rId29"/>
    <p:sldId id="602" r:id="rId30"/>
    <p:sldId id="603" r:id="rId31"/>
    <p:sldId id="604" r:id="rId32"/>
    <p:sldId id="605" r:id="rId33"/>
    <p:sldId id="606" r:id="rId34"/>
    <p:sldId id="607" r:id="rId35"/>
    <p:sldId id="608" r:id="rId36"/>
    <p:sldId id="598" r:id="rId37"/>
    <p:sldId id="567" r:id="rId38"/>
    <p:sldId id="268" r:id="rId3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C2FA76-C398-401F-B0FF-A1AD9EA0B3A2}">
          <p14:sldIdLst>
            <p14:sldId id="572"/>
            <p14:sldId id="571"/>
            <p14:sldId id="557"/>
            <p14:sldId id="578"/>
            <p14:sldId id="579"/>
            <p14:sldId id="580"/>
            <p14:sldId id="582"/>
            <p14:sldId id="583"/>
            <p14:sldId id="584"/>
            <p14:sldId id="585"/>
            <p14:sldId id="586"/>
            <p14:sldId id="587"/>
            <p14:sldId id="588"/>
            <p14:sldId id="589"/>
          </p14:sldIdLst>
        </p14:section>
        <p14:section name="Untitled Section" id="{E3C94C89-EADA-43FC-9BE9-F391AFE17E28}">
          <p14:sldIdLst>
            <p14:sldId id="581"/>
            <p14:sldId id="591"/>
            <p14:sldId id="592"/>
            <p14:sldId id="593"/>
            <p14:sldId id="594"/>
            <p14:sldId id="595"/>
            <p14:sldId id="596"/>
            <p14:sldId id="560"/>
          </p14:sldIdLst>
        </p14:section>
        <p14:section name="Untitled Section" id="{70C69CD2-DED5-4744-B23E-FA670489F97D}">
          <p14:sldIdLst>
            <p14:sldId id="561"/>
            <p14:sldId id="600"/>
            <p14:sldId id="601"/>
            <p14:sldId id="602"/>
            <p14:sldId id="603"/>
            <p14:sldId id="604"/>
            <p14:sldId id="605"/>
            <p14:sldId id="606"/>
            <p14:sldId id="607"/>
            <p14:sldId id="608"/>
          </p14:sldIdLst>
        </p14:section>
        <p14:section name="Untitled Section" id="{5B465E52-03E8-45BD-8370-B41B980881D9}">
          <p14:sldIdLst>
            <p14:sldId id="598"/>
          </p14:sldIdLst>
        </p14:section>
        <p14:section name="Untitled Section" id="{9A5D2CE9-F0FB-4885-8D2C-4C485DE820DE}">
          <p14:sldIdLst>
            <p14:sldId id="567"/>
            <p14:sldId id="268"/>
          </p14:sldIdLst>
        </p14:section>
        <p14:section name="Untitled Section" id="{25305E2B-3677-4FE4-88D1-0EBADBB8F3B3}">
          <p14:sldIdLst/>
        </p14:section>
      </p14:sectionLst>
    </p:ext>
    <p:ext uri="{EFAFB233-063F-42B5-8137-9DF3F51BA10A}">
      <p15:sldGuideLst xmlns:p15="http://schemas.microsoft.com/office/powerpoint/2012/main">
        <p15:guide id="2" pos="7247" userDrawn="1">
          <p15:clr>
            <a:srgbClr val="A4A3A4"/>
          </p15:clr>
        </p15:guide>
        <p15:guide id="3"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FF"/>
    <a:srgbClr val="FFC31F"/>
    <a:srgbClr val="006DAB"/>
    <a:srgbClr val="041F41"/>
    <a:srgbClr val="0071CE"/>
    <a:srgbClr val="000007"/>
    <a:srgbClr val="969696"/>
    <a:srgbClr val="000000"/>
    <a:srgbClr val="EA078E"/>
    <a:srgbClr val="EE3B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2"/>
      </p:cViewPr>
      <p:guideLst>
        <p:guide pos="7247"/>
        <p:guide orient="horz" pos="216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Bogle Regular"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F28107A-0D21-4391-B7DE-4B7EC28AC458}" type="datetimeFigureOut">
              <a:rPr lang="en-US" smtClean="0">
                <a:latin typeface="Bogle Regular" charset="0"/>
              </a:rPr>
              <a:t>31-01-2025</a:t>
            </a:fld>
            <a:endParaRPr lang="en-US">
              <a:latin typeface="Bogle Regular"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Bogle Regular"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57B29F-A4FF-41A1-B0C7-D38813C89F60}" type="slidenum">
              <a:rPr lang="en-US" smtClean="0">
                <a:latin typeface="Bogle Regular" charset="0"/>
              </a:rPr>
              <a:t>‹#›</a:t>
            </a:fld>
            <a:endParaRPr lang="en-US">
              <a:latin typeface="Bogle Regular" charset="0"/>
            </a:endParaRPr>
          </a:p>
        </p:txBody>
      </p:sp>
    </p:spTree>
    <p:extLst>
      <p:ext uri="{BB962C8B-B14F-4D97-AF65-F5344CB8AC3E}">
        <p14:creationId xmlns:p14="http://schemas.microsoft.com/office/powerpoint/2010/main" val="33952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Bogle Regular"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Bogle Regular" charset="0"/>
              </a:defRPr>
            </a:lvl1pPr>
          </a:lstStyle>
          <a:p>
            <a:fld id="{F7C8631A-98B6-4D19-B7DF-02C81375AD2C}" type="datetimeFigureOut">
              <a:rPr lang="en-US" smtClean="0"/>
              <a:pPr/>
              <a:t>31-01-2025</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Bogle Regular"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Bogle Regular" charset="0"/>
              </a:defRPr>
            </a:lvl1pPr>
          </a:lstStyle>
          <a:p>
            <a:fld id="{04AE4BF9-374B-455F-BC55-D77ADD19000B}" type="slidenum">
              <a:rPr lang="en-US" smtClean="0"/>
              <a:pPr/>
              <a:t>‹#›</a:t>
            </a:fld>
            <a:endParaRPr lang="en-US"/>
          </a:p>
        </p:txBody>
      </p:sp>
    </p:spTree>
    <p:extLst>
      <p:ext uri="{BB962C8B-B14F-4D97-AF65-F5344CB8AC3E}">
        <p14:creationId xmlns:p14="http://schemas.microsoft.com/office/powerpoint/2010/main" val="3716813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Bogle Regular" charset="0"/>
        <a:ea typeface="+mn-ea"/>
        <a:cs typeface="+mn-cs"/>
      </a:defRPr>
    </a:lvl1pPr>
    <a:lvl2pPr marL="457200" algn="l" defTabSz="914400" rtl="0" eaLnBrk="1" latinLnBrk="0" hangingPunct="1">
      <a:defRPr sz="1200" b="0" i="0" kern="1200">
        <a:solidFill>
          <a:schemeClr val="tx1"/>
        </a:solidFill>
        <a:latin typeface="Bogle Regular" charset="0"/>
        <a:ea typeface="+mn-ea"/>
        <a:cs typeface="+mn-cs"/>
      </a:defRPr>
    </a:lvl2pPr>
    <a:lvl3pPr marL="914400" algn="l" defTabSz="914400" rtl="0" eaLnBrk="1" latinLnBrk="0" hangingPunct="1">
      <a:defRPr sz="1200" b="0" i="0" kern="1200">
        <a:solidFill>
          <a:schemeClr val="tx1"/>
        </a:solidFill>
        <a:latin typeface="Bogle Regular" charset="0"/>
        <a:ea typeface="+mn-ea"/>
        <a:cs typeface="+mn-cs"/>
      </a:defRPr>
    </a:lvl3pPr>
    <a:lvl4pPr marL="1371600" algn="l" defTabSz="914400" rtl="0" eaLnBrk="1" latinLnBrk="0" hangingPunct="1">
      <a:defRPr sz="1200" b="0" i="0" kern="1200">
        <a:solidFill>
          <a:schemeClr val="tx1"/>
        </a:solidFill>
        <a:latin typeface="Bogle Regular" charset="0"/>
        <a:ea typeface="+mn-ea"/>
        <a:cs typeface="+mn-cs"/>
      </a:defRPr>
    </a:lvl4pPr>
    <a:lvl5pPr marL="1828800" algn="l" defTabSz="914400" rtl="0" eaLnBrk="1" latinLnBrk="0" hangingPunct="1">
      <a:defRPr sz="1200" b="0" i="0" kern="1200">
        <a:solidFill>
          <a:schemeClr val="tx1"/>
        </a:solidFill>
        <a:latin typeface="Bogle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park Title Slide - Blue">
    <p:bg>
      <p:bgPr>
        <a:solidFill>
          <a:srgbClr val="041F41"/>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08D2C3C4-4E82-844B-8265-E8B1E9367E37}"/>
              </a:ext>
            </a:extLst>
          </p:cNvPr>
          <p:cNvSpPr>
            <a:spLocks noGrp="1"/>
          </p:cNvSpPr>
          <p:nvPr>
            <p:ph type="body" sz="quarter" idx="10" hasCustomPrompt="1"/>
          </p:nvPr>
        </p:nvSpPr>
        <p:spPr>
          <a:xfrm>
            <a:off x="541948" y="3657600"/>
            <a:ext cx="4866664" cy="1295400"/>
          </a:xfrm>
        </p:spPr>
        <p:txBody>
          <a:bodyPr anchor="ctr">
            <a:normAutofit/>
          </a:bodyPr>
          <a:lstStyle>
            <a:lvl1pPr marL="0" indent="0" algn="l">
              <a:lnSpc>
                <a:spcPct val="100000"/>
              </a:lnSpc>
              <a:buNone/>
              <a:defRPr sz="4800" b="1" i="0" baseline="0">
                <a:solidFill>
                  <a:srgbClr val="FEFFFF"/>
                </a:solidFill>
                <a:latin typeface="Bogle Black" panose="020B0503020203060203" pitchFamily="34" charset="77"/>
              </a:defRPr>
            </a:lvl1pPr>
            <a:lvl2pPr marL="0" indent="0" algn="l">
              <a:buNone/>
              <a:defRPr sz="4000" b="1" i="0">
                <a:solidFill>
                  <a:schemeClr val="tx1"/>
                </a:solidFill>
                <a:latin typeface="Bogle" panose="020B0503020203060203" pitchFamily="34" charset="77"/>
              </a:defRPr>
            </a:lvl2pPr>
          </a:lstStyle>
          <a:p>
            <a:pPr lvl="0"/>
            <a:r>
              <a:rPr lang="en-US"/>
              <a:t>This is your title.</a:t>
            </a:r>
          </a:p>
        </p:txBody>
      </p:sp>
      <p:sp>
        <p:nvSpPr>
          <p:cNvPr id="14" name="Text Placeholder 4">
            <a:extLst>
              <a:ext uri="{FF2B5EF4-FFF2-40B4-BE49-F238E27FC236}">
                <a16:creationId xmlns:a16="http://schemas.microsoft.com/office/drawing/2014/main" id="{2CEC8534-4921-7F4C-A396-01B58868098D}"/>
              </a:ext>
            </a:extLst>
          </p:cNvPr>
          <p:cNvSpPr>
            <a:spLocks noGrp="1"/>
          </p:cNvSpPr>
          <p:nvPr>
            <p:ph type="body" sz="quarter" idx="11" hasCustomPrompt="1"/>
          </p:nvPr>
        </p:nvSpPr>
        <p:spPr>
          <a:xfrm>
            <a:off x="541948" y="4485289"/>
            <a:ext cx="4866664" cy="783021"/>
          </a:xfrm>
        </p:spPr>
        <p:txBody>
          <a:bodyPr anchor="ctr">
            <a:normAutofit/>
          </a:bodyPr>
          <a:lstStyle>
            <a:lvl1pPr marL="0" indent="0" algn="l">
              <a:buNone/>
              <a:defRPr sz="8000" b="1" i="0" baseline="0">
                <a:solidFill>
                  <a:schemeClr val="accent4"/>
                </a:solidFill>
                <a:latin typeface="Bogle Black" panose="020B0503020203060203" pitchFamily="34" charset="77"/>
              </a:defRPr>
            </a:lvl1pPr>
            <a:lvl2pPr marL="0" indent="0" algn="l">
              <a:buNone/>
              <a:defRPr sz="2400" b="0" i="0">
                <a:solidFill>
                  <a:srgbClr val="FEFFFF"/>
                </a:solidFill>
                <a:latin typeface="Bogle" panose="020B0503020203060203" pitchFamily="34" charset="77"/>
              </a:defRPr>
            </a:lvl2pPr>
          </a:lstStyle>
          <a:p>
            <a:pPr lvl="1"/>
            <a:r>
              <a:rPr lang="en-US"/>
              <a:t>This is your subtitle.</a:t>
            </a:r>
          </a:p>
        </p:txBody>
      </p:sp>
      <p:pic>
        <p:nvPicPr>
          <p:cNvPr id="3" name="Picture 2">
            <a:extLst>
              <a:ext uri="{FF2B5EF4-FFF2-40B4-BE49-F238E27FC236}">
                <a16:creationId xmlns:a16="http://schemas.microsoft.com/office/drawing/2014/main" id="{83A6D964-6A76-CE4B-AC50-707D0CFD68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23412" y="5943600"/>
            <a:ext cx="2340374" cy="812800"/>
          </a:xfrm>
          <a:prstGeom prst="rect">
            <a:avLst/>
          </a:prstGeom>
        </p:spPr>
      </p:pic>
    </p:spTree>
    <p:extLst>
      <p:ext uri="{BB962C8B-B14F-4D97-AF65-F5344CB8AC3E}">
        <p14:creationId xmlns:p14="http://schemas.microsoft.com/office/powerpoint/2010/main" val="4293803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ulleted List with image - lightblue">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536087" y="533400"/>
            <a:ext cx="6172200" cy="1981200"/>
          </a:xfrm>
        </p:spPr>
        <p:txBody>
          <a:bodyPr anchor="ctr">
            <a:normAutofit/>
          </a:bodyPr>
          <a:lstStyle>
            <a:lvl1pPr marL="0" indent="0" algn="l">
              <a:lnSpc>
                <a:spcPct val="100000"/>
              </a:lnSpc>
              <a:spcBef>
                <a:spcPts val="0"/>
              </a:spcBef>
              <a:buNone/>
              <a:defRPr sz="4400" b="1" i="0">
                <a:solidFill>
                  <a:schemeClr val="tx1"/>
                </a:solidFill>
                <a:latin typeface="Bogle Black" panose="020B0503020203060203" pitchFamily="34"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This is a single thought or heading.</a:t>
            </a:r>
          </a:p>
        </p:txBody>
      </p:sp>
      <p:pic>
        <p:nvPicPr>
          <p:cNvPr id="11" name="Picture 10">
            <a:extLst>
              <a:ext uri="{FF2B5EF4-FFF2-40B4-BE49-F238E27FC236}">
                <a16:creationId xmlns:a16="http://schemas.microsoft.com/office/drawing/2014/main" id="{CC8577D6-411F-464F-A5A2-A69D254728E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89612" y="1828800"/>
            <a:ext cx="5925987" cy="4041687"/>
          </a:xfrm>
          <a:prstGeom prst="rect">
            <a:avLst/>
          </a:prstGeom>
        </p:spPr>
      </p:pic>
      <p:sp>
        <p:nvSpPr>
          <p:cNvPr id="8" name="Text Placeholder 2">
            <a:extLst>
              <a:ext uri="{FF2B5EF4-FFF2-40B4-BE49-F238E27FC236}">
                <a16:creationId xmlns:a16="http://schemas.microsoft.com/office/drawing/2014/main" id="{3D723E8B-BB4C-5541-9E24-B1D06B236D3F}"/>
              </a:ext>
            </a:extLst>
          </p:cNvPr>
          <p:cNvSpPr>
            <a:spLocks noGrp="1"/>
          </p:cNvSpPr>
          <p:nvPr>
            <p:ph type="body" sz="quarter" idx="13"/>
          </p:nvPr>
        </p:nvSpPr>
        <p:spPr>
          <a:xfrm>
            <a:off x="536087" y="2590800"/>
            <a:ext cx="6172200" cy="3124200"/>
          </a:xfrm>
        </p:spPr>
        <p:txBody>
          <a:bodyPr>
            <a:noAutofit/>
          </a:bodyPr>
          <a:lstStyle>
            <a:lvl1pPr>
              <a:lnSpc>
                <a:spcPct val="120000"/>
              </a:lnSpc>
              <a:spcBef>
                <a:spcPts val="0"/>
              </a:spcBef>
              <a:spcAft>
                <a:spcPts val="500"/>
              </a:spcAft>
              <a:defRPr sz="2800">
                <a:solidFill>
                  <a:schemeClr val="tx2"/>
                </a:solidFill>
              </a:defRPr>
            </a:lvl1pPr>
            <a:lvl2pPr>
              <a:lnSpc>
                <a:spcPct val="120000"/>
              </a:lnSpc>
              <a:spcBef>
                <a:spcPts val="0"/>
              </a:spcBef>
              <a:spcAft>
                <a:spcPts val="500"/>
              </a:spcAft>
              <a:defRPr sz="2400">
                <a:solidFill>
                  <a:schemeClr val="tx2"/>
                </a:solidFill>
              </a:defRPr>
            </a:lvl2pPr>
            <a:lvl3pPr>
              <a:lnSpc>
                <a:spcPct val="120000"/>
              </a:lnSpc>
              <a:spcBef>
                <a:spcPts val="0"/>
              </a:spcBef>
              <a:spcAft>
                <a:spcPts val="500"/>
              </a:spcAft>
              <a:defRPr sz="2000">
                <a:solidFill>
                  <a:schemeClr val="tx2"/>
                </a:solidFill>
              </a:defRPr>
            </a:lvl3pPr>
            <a:lvl4pPr>
              <a:lnSpc>
                <a:spcPct val="120000"/>
              </a:lnSpc>
              <a:spcBef>
                <a:spcPts val="0"/>
              </a:spcBef>
              <a:spcAft>
                <a:spcPts val="500"/>
              </a:spcAft>
              <a:defRPr sz="1800">
                <a:solidFill>
                  <a:schemeClr val="tx2"/>
                </a:solidFill>
              </a:defRPr>
            </a:lvl4pPr>
            <a:lvl5pPr>
              <a:lnSpc>
                <a:spcPct val="120000"/>
              </a:lnSpc>
              <a:spcBef>
                <a:spcPts val="0"/>
              </a:spcBef>
              <a:spcAft>
                <a:spcPts val="500"/>
              </a:spcAft>
              <a:defRPr sz="18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4304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ingle Thought with Supporting Statement">
    <p:bg>
      <p:bgPr>
        <a:solidFill>
          <a:schemeClr val="tx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6CFC8D68-3138-3F4D-9F3F-9C182F0EE40A}"/>
              </a:ext>
            </a:extLst>
          </p:cNvPr>
          <p:cNvSpPr>
            <a:spLocks noGrp="1"/>
          </p:cNvSpPr>
          <p:nvPr>
            <p:ph type="pic" sz="quarter" idx="12" hasCustomPrompt="1"/>
          </p:nvPr>
        </p:nvSpPr>
        <p:spPr>
          <a:xfrm>
            <a:off x="1" y="0"/>
            <a:ext cx="6094412" cy="6858000"/>
          </a:xfrm>
        </p:spPr>
        <p:txBody>
          <a:bodyPr anchor="ctr"/>
          <a:lstStyle>
            <a:lvl1pPr marL="0" indent="0" algn="ctr">
              <a:buNone/>
              <a:defRPr/>
            </a:lvl1pPr>
          </a:lstStyle>
          <a:p>
            <a:r>
              <a:rPr lang="en-US"/>
              <a:t>Insert picture here</a:t>
            </a:r>
          </a:p>
        </p:txBody>
      </p:sp>
      <p:sp>
        <p:nvSpPr>
          <p:cNvPr id="5" name="Rectangle 4">
            <a:extLst>
              <a:ext uri="{FF2B5EF4-FFF2-40B4-BE49-F238E27FC236}">
                <a16:creationId xmlns:a16="http://schemas.microsoft.com/office/drawing/2014/main" id="{A9255E27-8E28-6141-A406-4AE4C1BC65C6}"/>
              </a:ext>
            </a:extLst>
          </p:cNvPr>
          <p:cNvSpPr/>
          <p:nvPr userDrawn="1"/>
        </p:nvSpPr>
        <p:spPr>
          <a:xfrm>
            <a:off x="6094413" y="0"/>
            <a:ext cx="609441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4">
            <a:extLst>
              <a:ext uri="{FF2B5EF4-FFF2-40B4-BE49-F238E27FC236}">
                <a16:creationId xmlns:a16="http://schemas.microsoft.com/office/drawing/2014/main" id="{52BE7024-A007-F54E-9DA5-21FA98C111DC}"/>
              </a:ext>
            </a:extLst>
          </p:cNvPr>
          <p:cNvSpPr>
            <a:spLocks noGrp="1"/>
          </p:cNvSpPr>
          <p:nvPr>
            <p:ph type="body" sz="quarter" idx="10" hasCustomPrompt="1"/>
          </p:nvPr>
        </p:nvSpPr>
        <p:spPr>
          <a:xfrm>
            <a:off x="6704012" y="1128382"/>
            <a:ext cx="4926878" cy="2292928"/>
          </a:xfrm>
        </p:spPr>
        <p:txBody>
          <a:bodyPr anchor="ctr">
            <a:noAutofit/>
          </a:bodyPr>
          <a:lstStyle>
            <a:lvl1pPr marL="0" indent="0" algn="l">
              <a:lnSpc>
                <a:spcPct val="100000"/>
              </a:lnSpc>
              <a:spcBef>
                <a:spcPts val="0"/>
              </a:spcBef>
              <a:buNone/>
              <a:defRPr sz="4400" b="1" i="0" baseline="0">
                <a:solidFill>
                  <a:schemeClr val="bg1"/>
                </a:solidFill>
                <a:latin typeface="Bogle Black" panose="020B0503020203060203" pitchFamily="34" charset="77"/>
              </a:defRPr>
            </a:lvl1pPr>
            <a:lvl2pPr marL="0" indent="0">
              <a:buNone/>
              <a:defRPr sz="2200">
                <a:solidFill>
                  <a:schemeClr val="bg1"/>
                </a:solidFill>
                <a:latin typeface="+mj-lt"/>
              </a:defRPr>
            </a:lvl2pPr>
          </a:lstStyle>
          <a:p>
            <a:r>
              <a:rPr lang="en-US"/>
              <a:t>This is a single thought or heading.</a:t>
            </a:r>
          </a:p>
        </p:txBody>
      </p:sp>
      <p:sp>
        <p:nvSpPr>
          <p:cNvPr id="13" name="Text Placeholder 4">
            <a:extLst>
              <a:ext uri="{FF2B5EF4-FFF2-40B4-BE49-F238E27FC236}">
                <a16:creationId xmlns:a16="http://schemas.microsoft.com/office/drawing/2014/main" id="{D15F13DE-072F-AE4A-8A91-7004EFB55BFE}"/>
              </a:ext>
            </a:extLst>
          </p:cNvPr>
          <p:cNvSpPr>
            <a:spLocks noGrp="1"/>
          </p:cNvSpPr>
          <p:nvPr>
            <p:ph type="body" sz="quarter" idx="11" hasCustomPrompt="1"/>
          </p:nvPr>
        </p:nvSpPr>
        <p:spPr>
          <a:xfrm>
            <a:off x="6704012" y="3733800"/>
            <a:ext cx="4926878" cy="2311978"/>
          </a:xfrm>
        </p:spPr>
        <p:txBody>
          <a:bodyPr anchor="t">
            <a:normAutofit/>
          </a:bodyPr>
          <a:lstStyle>
            <a:lvl1pPr marL="0" indent="0" algn="l">
              <a:lnSpc>
                <a:spcPct val="120000"/>
              </a:lnSpc>
              <a:spcBef>
                <a:spcPts val="0"/>
              </a:spcBef>
              <a:buNone/>
              <a:defRPr sz="2800" b="0" i="0" baseline="0">
                <a:solidFill>
                  <a:schemeClr val="tx2"/>
                </a:solidFill>
                <a:latin typeface="Bogle Regular" charset="0"/>
                <a:cs typeface="Bogle Regular" charset="0"/>
              </a:defRPr>
            </a:lvl1pPr>
            <a:lvl2pPr marL="0" indent="0">
              <a:buNone/>
              <a:defRPr sz="2200">
                <a:solidFill>
                  <a:schemeClr val="bg1"/>
                </a:solidFill>
                <a:latin typeface="+mj-lt"/>
              </a:defRPr>
            </a:lvl2pPr>
          </a:lstStyle>
          <a:p>
            <a:r>
              <a:rPr lang="en-US"/>
              <a:t>This is a supporting statement for that thought.</a:t>
            </a:r>
          </a:p>
        </p:txBody>
      </p:sp>
    </p:spTree>
    <p:extLst>
      <p:ext uri="{BB962C8B-B14F-4D97-AF65-F5344CB8AC3E}">
        <p14:creationId xmlns:p14="http://schemas.microsoft.com/office/powerpoint/2010/main" val="1582359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List - Dark">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531813" y="0"/>
            <a:ext cx="3886199" cy="6858000"/>
          </a:xfrm>
        </p:spPr>
        <p:txBody>
          <a:bodyPr anchor="ctr">
            <a:normAutofit/>
          </a:bodyPr>
          <a:lstStyle>
            <a:lvl1pPr marL="0" indent="0" algn="l">
              <a:lnSpc>
                <a:spcPct val="100000"/>
              </a:lnSpc>
              <a:spcBef>
                <a:spcPts val="0"/>
              </a:spcBef>
              <a:buNone/>
              <a:defRPr sz="4400" b="1" i="0">
                <a:solidFill>
                  <a:schemeClr val="bg1"/>
                </a:solidFill>
                <a:latin typeface="Bogle Black" panose="020B0503020203060203" pitchFamily="34"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This is a single thought or heading.</a:t>
            </a:r>
          </a:p>
        </p:txBody>
      </p:sp>
      <p:sp>
        <p:nvSpPr>
          <p:cNvPr id="4" name="Text Placeholder 3">
            <a:extLst>
              <a:ext uri="{FF2B5EF4-FFF2-40B4-BE49-F238E27FC236}">
                <a16:creationId xmlns:a16="http://schemas.microsoft.com/office/drawing/2014/main" id="{B8B71A60-066C-B547-A185-B22DBAACBABA}"/>
              </a:ext>
            </a:extLst>
          </p:cNvPr>
          <p:cNvSpPr>
            <a:spLocks noGrp="1"/>
          </p:cNvSpPr>
          <p:nvPr>
            <p:ph type="body" sz="quarter" idx="11" hasCustomPrompt="1"/>
          </p:nvPr>
        </p:nvSpPr>
        <p:spPr>
          <a:xfrm>
            <a:off x="5027611" y="-25400"/>
            <a:ext cx="6629401" cy="6883400"/>
          </a:xfrm>
        </p:spPr>
        <p:txBody>
          <a:bodyPr anchor="ctr">
            <a:normAutofit/>
          </a:bodyPr>
          <a:lstStyle>
            <a:lvl1pPr>
              <a:defRPr sz="2800">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This is your first point</a:t>
            </a:r>
          </a:p>
        </p:txBody>
      </p:sp>
    </p:spTree>
    <p:extLst>
      <p:ext uri="{BB962C8B-B14F-4D97-AF65-F5344CB8AC3E}">
        <p14:creationId xmlns:p14="http://schemas.microsoft.com/office/powerpoint/2010/main" val="1592668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List - light/dark">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E7A38B-A619-3A45-A564-BB264C177599}"/>
              </a:ext>
            </a:extLst>
          </p:cNvPr>
          <p:cNvSpPr/>
          <p:nvPr userDrawn="1"/>
        </p:nvSpPr>
        <p:spPr>
          <a:xfrm>
            <a:off x="0" y="-25400"/>
            <a:ext cx="4646611" cy="6883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hasCustomPrompt="1"/>
          </p:nvPr>
        </p:nvSpPr>
        <p:spPr>
          <a:xfrm>
            <a:off x="531813" y="0"/>
            <a:ext cx="3797207" cy="6858000"/>
          </a:xfrm>
        </p:spPr>
        <p:txBody>
          <a:bodyPr anchor="ctr">
            <a:normAutofit/>
          </a:bodyPr>
          <a:lstStyle>
            <a:lvl1pPr marL="0" indent="0" algn="l">
              <a:lnSpc>
                <a:spcPct val="100000"/>
              </a:lnSpc>
              <a:spcBef>
                <a:spcPts val="0"/>
              </a:spcBef>
              <a:buNone/>
              <a:defRPr sz="4400" b="1" i="0">
                <a:solidFill>
                  <a:schemeClr val="tx1"/>
                </a:solidFill>
                <a:latin typeface="Bogle Black" panose="020B0503020203060203" pitchFamily="34"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This is a single thought or heading.</a:t>
            </a:r>
          </a:p>
        </p:txBody>
      </p:sp>
      <p:sp>
        <p:nvSpPr>
          <p:cNvPr id="4" name="Text Placeholder 3">
            <a:extLst>
              <a:ext uri="{FF2B5EF4-FFF2-40B4-BE49-F238E27FC236}">
                <a16:creationId xmlns:a16="http://schemas.microsoft.com/office/drawing/2014/main" id="{AA1CD028-535F-8D44-BE56-774F35CA23F8}"/>
              </a:ext>
            </a:extLst>
          </p:cNvPr>
          <p:cNvSpPr>
            <a:spLocks noGrp="1"/>
          </p:cNvSpPr>
          <p:nvPr>
            <p:ph type="body" sz="quarter" idx="11" hasCustomPrompt="1"/>
          </p:nvPr>
        </p:nvSpPr>
        <p:spPr>
          <a:xfrm>
            <a:off x="5027611" y="-25400"/>
            <a:ext cx="6629401" cy="6883400"/>
          </a:xfrm>
        </p:spPr>
        <p:txBody>
          <a:bodyPr anchor="ctr">
            <a:normAutofit/>
          </a:bodyPr>
          <a:lstStyle>
            <a:lvl1pPr>
              <a:defRPr sz="2800">
                <a:solidFill>
                  <a:srgbClr val="FEFFFF"/>
                </a:solidFill>
              </a:defRPr>
            </a:lvl1pPr>
            <a:lvl2pPr>
              <a:defRPr>
                <a:solidFill>
                  <a:srgbClr val="FEFFFF"/>
                </a:solidFill>
              </a:defRPr>
            </a:lvl2pPr>
            <a:lvl3pPr>
              <a:defRPr>
                <a:solidFill>
                  <a:srgbClr val="FEFFFF"/>
                </a:solidFill>
              </a:defRPr>
            </a:lvl3pPr>
            <a:lvl4pPr>
              <a:defRPr>
                <a:solidFill>
                  <a:srgbClr val="FEFFFF"/>
                </a:solidFill>
              </a:defRPr>
            </a:lvl4pPr>
            <a:lvl5pPr>
              <a:defRPr>
                <a:solidFill>
                  <a:srgbClr val="FEFFFF"/>
                </a:solidFill>
              </a:defRPr>
            </a:lvl5pPr>
          </a:lstStyle>
          <a:p>
            <a:pPr lvl="0"/>
            <a:r>
              <a:rPr lang="en-US"/>
              <a:t>This is your first point</a:t>
            </a:r>
          </a:p>
        </p:txBody>
      </p:sp>
    </p:spTree>
    <p:extLst>
      <p:ext uri="{BB962C8B-B14F-4D97-AF65-F5344CB8AC3E}">
        <p14:creationId xmlns:p14="http://schemas.microsoft.com/office/powerpoint/2010/main" val="1566952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wo Thoughts - Blue">
    <p:bg>
      <p:bgPr>
        <a:solidFill>
          <a:schemeClr val="bg2"/>
        </a:solidFill>
        <a:effectLst/>
      </p:bgPr>
    </p:bg>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1F483581-976F-2948-AD00-50EEB9425E0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563" t="7022" r="-1" b="22750"/>
          <a:stretch/>
        </p:blipFill>
        <p:spPr>
          <a:xfrm>
            <a:off x="5180012" y="0"/>
            <a:ext cx="7008813" cy="6858000"/>
          </a:xfrm>
          <a:prstGeom prst="rect">
            <a:avLst/>
          </a:prstGeom>
        </p:spPr>
      </p:pic>
      <p:sp>
        <p:nvSpPr>
          <p:cNvPr id="10" name="Text Placeholder 8"/>
          <p:cNvSpPr>
            <a:spLocks noGrp="1"/>
          </p:cNvSpPr>
          <p:nvPr>
            <p:ph type="body" sz="quarter" idx="12" hasCustomPrompt="1"/>
          </p:nvPr>
        </p:nvSpPr>
        <p:spPr>
          <a:xfrm>
            <a:off x="531813" y="304800"/>
            <a:ext cx="5638879" cy="1371600"/>
          </a:xfrm>
        </p:spPr>
        <p:txBody>
          <a:bodyPr anchor="t">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4000" b="1" i="0" baseline="0">
                <a:solidFill>
                  <a:schemeClr val="tx1"/>
                </a:solidFill>
                <a:latin typeface="Bogle Black" panose="020B0503020203060203" pitchFamily="34" charset="77"/>
              </a:defRPr>
            </a:lvl1pPr>
            <a:lvl2pPr marL="0" indent="0" algn="l">
              <a:lnSpc>
                <a:spcPct val="100000"/>
              </a:lnSpc>
              <a:spcBef>
                <a:spcPts val="0"/>
              </a:spcBef>
              <a:spcAft>
                <a:spcPts val="900"/>
              </a:spcAft>
              <a:buFont typeface="Arial" panose="020B0604020202020204" pitchFamily="34" charset="0"/>
              <a:buNone/>
              <a:defRPr sz="2000" baseline="0">
                <a:solidFill>
                  <a:schemeClr val="tx2"/>
                </a:solidFill>
              </a:defRPr>
            </a:lvl2pPr>
            <a:lvl3pPr marL="914400" indent="0">
              <a:buNone/>
              <a:defRPr/>
            </a:lvl3pPr>
            <a:lvl4pPr marL="1371600" indent="0">
              <a:buNone/>
              <a:defRPr/>
            </a:lvl4pPr>
            <a:lvl5pPr marL="1828800" indent="0">
              <a:buNone/>
              <a:defRPr/>
            </a:lvl5pPr>
          </a:lstStyle>
          <a:p>
            <a:pPr lvl="0"/>
            <a:r>
              <a:rPr lang="en-US"/>
              <a:t>This is your first thought.</a:t>
            </a:r>
          </a:p>
        </p:txBody>
      </p:sp>
      <p:sp>
        <p:nvSpPr>
          <p:cNvPr id="3" name="Text Placeholder 2">
            <a:extLst>
              <a:ext uri="{FF2B5EF4-FFF2-40B4-BE49-F238E27FC236}">
                <a16:creationId xmlns:a16="http://schemas.microsoft.com/office/drawing/2014/main" id="{FA685770-D706-FA47-A5D4-318AA0425C90}"/>
              </a:ext>
            </a:extLst>
          </p:cNvPr>
          <p:cNvSpPr>
            <a:spLocks noGrp="1"/>
          </p:cNvSpPr>
          <p:nvPr>
            <p:ph type="body" sz="quarter" idx="13"/>
          </p:nvPr>
        </p:nvSpPr>
        <p:spPr>
          <a:xfrm>
            <a:off x="531813" y="1828800"/>
            <a:ext cx="5638800" cy="1600200"/>
          </a:xfrm>
        </p:spPr>
        <p:txBody>
          <a:bodyPr/>
          <a:lstStyle>
            <a:lvl3pPr marL="812800" indent="0">
              <a:buNone/>
              <a:defRPr/>
            </a:lvl3pPr>
          </a:lstStyle>
          <a:p>
            <a:pPr lvl="0"/>
            <a:r>
              <a:rPr lang="en-US"/>
              <a:t>Click to edit Master text styles</a:t>
            </a:r>
          </a:p>
          <a:p>
            <a:pPr lvl="1"/>
            <a:r>
              <a:rPr lang="en-US"/>
              <a:t>Second level</a:t>
            </a:r>
          </a:p>
        </p:txBody>
      </p:sp>
      <p:sp>
        <p:nvSpPr>
          <p:cNvPr id="9" name="Text Placeholder 8">
            <a:extLst>
              <a:ext uri="{FF2B5EF4-FFF2-40B4-BE49-F238E27FC236}">
                <a16:creationId xmlns:a16="http://schemas.microsoft.com/office/drawing/2014/main" id="{9626FFBF-4F79-FE48-9024-527DC065F323}"/>
              </a:ext>
            </a:extLst>
          </p:cNvPr>
          <p:cNvSpPr>
            <a:spLocks noGrp="1"/>
          </p:cNvSpPr>
          <p:nvPr>
            <p:ph type="body" sz="quarter" idx="14" hasCustomPrompt="1"/>
          </p:nvPr>
        </p:nvSpPr>
        <p:spPr>
          <a:xfrm>
            <a:off x="531813" y="3560618"/>
            <a:ext cx="5638879" cy="1371600"/>
          </a:xfrm>
        </p:spPr>
        <p:txBody>
          <a:bodyPr anchor="t">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4000" b="1" i="0" baseline="0">
                <a:solidFill>
                  <a:schemeClr val="bg1"/>
                </a:solidFill>
                <a:latin typeface="Bogle Black" panose="020B0503020203060203" pitchFamily="34" charset="77"/>
              </a:defRPr>
            </a:lvl1pPr>
            <a:lvl2pPr marL="0" indent="0" algn="l">
              <a:lnSpc>
                <a:spcPct val="100000"/>
              </a:lnSpc>
              <a:spcBef>
                <a:spcPts val="0"/>
              </a:spcBef>
              <a:spcAft>
                <a:spcPts val="900"/>
              </a:spcAft>
              <a:buFont typeface="Arial" panose="020B0604020202020204" pitchFamily="34" charset="0"/>
              <a:buNone/>
              <a:defRPr sz="2000" baseline="0">
                <a:solidFill>
                  <a:schemeClr val="tx2"/>
                </a:solidFill>
              </a:defRPr>
            </a:lvl2pPr>
            <a:lvl3pPr marL="914400" indent="0">
              <a:buNone/>
              <a:defRPr/>
            </a:lvl3pPr>
            <a:lvl4pPr marL="1371600" indent="0">
              <a:buNone/>
              <a:defRPr/>
            </a:lvl4pPr>
            <a:lvl5pPr marL="1828800" indent="0">
              <a:buNone/>
              <a:defRPr/>
            </a:lvl5pPr>
          </a:lstStyle>
          <a:p>
            <a:pPr lvl="0"/>
            <a:r>
              <a:rPr lang="en-US"/>
              <a:t>This is your second thought.</a:t>
            </a:r>
          </a:p>
        </p:txBody>
      </p:sp>
      <p:sp>
        <p:nvSpPr>
          <p:cNvPr id="11" name="Text Placeholder 2">
            <a:extLst>
              <a:ext uri="{FF2B5EF4-FFF2-40B4-BE49-F238E27FC236}">
                <a16:creationId xmlns:a16="http://schemas.microsoft.com/office/drawing/2014/main" id="{BE504974-9654-4849-A8E4-304A7217DCAA}"/>
              </a:ext>
            </a:extLst>
          </p:cNvPr>
          <p:cNvSpPr>
            <a:spLocks noGrp="1"/>
          </p:cNvSpPr>
          <p:nvPr>
            <p:ph type="body" sz="quarter" idx="15"/>
          </p:nvPr>
        </p:nvSpPr>
        <p:spPr>
          <a:xfrm>
            <a:off x="531813" y="5084618"/>
            <a:ext cx="5638800" cy="1600200"/>
          </a:xfrm>
        </p:spPr>
        <p:txBody>
          <a:bodyPr/>
          <a:lstStyle>
            <a:lvl3pPr marL="812800" indent="0">
              <a:buNone/>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1095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wo Thoughts - Blue">
    <p:bg>
      <p:bgPr>
        <a:solidFill>
          <a:schemeClr val="tx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744CD02-6BC7-EB40-BC9E-BF1E7634613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 t="13069" r="-6550" b="-2173"/>
          <a:stretch/>
        </p:blipFill>
        <p:spPr>
          <a:xfrm>
            <a:off x="6399213" y="0"/>
            <a:ext cx="5789612" cy="6248400"/>
          </a:xfrm>
          <a:prstGeom prst="rect">
            <a:avLst/>
          </a:prstGeom>
        </p:spPr>
      </p:pic>
      <p:sp>
        <p:nvSpPr>
          <p:cNvPr id="5" name="Text Placeholder 8">
            <a:extLst>
              <a:ext uri="{FF2B5EF4-FFF2-40B4-BE49-F238E27FC236}">
                <a16:creationId xmlns:a16="http://schemas.microsoft.com/office/drawing/2014/main" id="{D19D2B14-43A8-F84F-A6EB-D004E461D128}"/>
              </a:ext>
            </a:extLst>
          </p:cNvPr>
          <p:cNvSpPr>
            <a:spLocks noGrp="1"/>
          </p:cNvSpPr>
          <p:nvPr>
            <p:ph type="body" sz="quarter" idx="12" hasCustomPrompt="1"/>
          </p:nvPr>
        </p:nvSpPr>
        <p:spPr>
          <a:xfrm>
            <a:off x="531813" y="304800"/>
            <a:ext cx="5638879" cy="1371600"/>
          </a:xfrm>
        </p:spPr>
        <p:txBody>
          <a:bodyPr anchor="t">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4000" b="1" i="0" baseline="0">
                <a:solidFill>
                  <a:schemeClr val="tx1"/>
                </a:solidFill>
                <a:latin typeface="Bogle Black" panose="020B0503020203060203" pitchFamily="34" charset="77"/>
              </a:defRPr>
            </a:lvl1pPr>
            <a:lvl2pPr marL="0" indent="0" algn="l">
              <a:lnSpc>
                <a:spcPct val="100000"/>
              </a:lnSpc>
              <a:spcBef>
                <a:spcPts val="0"/>
              </a:spcBef>
              <a:spcAft>
                <a:spcPts val="900"/>
              </a:spcAft>
              <a:buFont typeface="Arial" panose="020B0604020202020204" pitchFamily="34" charset="0"/>
              <a:buNone/>
              <a:defRPr sz="2000" baseline="0">
                <a:solidFill>
                  <a:schemeClr val="tx2"/>
                </a:solidFill>
              </a:defRPr>
            </a:lvl2pPr>
            <a:lvl3pPr marL="914400" indent="0">
              <a:buNone/>
              <a:defRPr/>
            </a:lvl3pPr>
            <a:lvl4pPr marL="1371600" indent="0">
              <a:buNone/>
              <a:defRPr/>
            </a:lvl4pPr>
            <a:lvl5pPr marL="1828800" indent="0">
              <a:buNone/>
              <a:defRPr/>
            </a:lvl5pPr>
          </a:lstStyle>
          <a:p>
            <a:pPr lvl="0"/>
            <a:r>
              <a:rPr lang="en-US"/>
              <a:t>This is your first thought.</a:t>
            </a:r>
          </a:p>
        </p:txBody>
      </p:sp>
      <p:sp>
        <p:nvSpPr>
          <p:cNvPr id="8" name="Text Placeholder 2">
            <a:extLst>
              <a:ext uri="{FF2B5EF4-FFF2-40B4-BE49-F238E27FC236}">
                <a16:creationId xmlns:a16="http://schemas.microsoft.com/office/drawing/2014/main" id="{353B935E-45F8-264D-8563-04F6BCB2D19A}"/>
              </a:ext>
            </a:extLst>
          </p:cNvPr>
          <p:cNvSpPr>
            <a:spLocks noGrp="1"/>
          </p:cNvSpPr>
          <p:nvPr>
            <p:ph type="body" sz="quarter" idx="13"/>
          </p:nvPr>
        </p:nvSpPr>
        <p:spPr>
          <a:xfrm>
            <a:off x="531813" y="1828800"/>
            <a:ext cx="5638800" cy="1600200"/>
          </a:xfrm>
        </p:spPr>
        <p:txBody>
          <a:bodyPr/>
          <a:lstStyle>
            <a:lvl1pPr>
              <a:defRPr>
                <a:solidFill>
                  <a:srgbClr val="FEFFFF"/>
                </a:solidFill>
              </a:defRPr>
            </a:lvl1pPr>
            <a:lvl2pPr>
              <a:defRPr>
                <a:solidFill>
                  <a:srgbClr val="FEFFFF"/>
                </a:solidFill>
              </a:defRPr>
            </a:lvl2pPr>
            <a:lvl3pPr marL="812800" indent="0">
              <a:buNone/>
              <a:defRPr/>
            </a:lvl3pPr>
          </a:lstStyle>
          <a:p>
            <a:pPr lvl="0"/>
            <a:r>
              <a:rPr lang="en-US"/>
              <a:t>Click to edit Master text styles</a:t>
            </a:r>
          </a:p>
          <a:p>
            <a:pPr lvl="1"/>
            <a:r>
              <a:rPr lang="en-US"/>
              <a:t>Second level</a:t>
            </a:r>
          </a:p>
        </p:txBody>
      </p:sp>
      <p:sp>
        <p:nvSpPr>
          <p:cNvPr id="10" name="Text Placeholder 8">
            <a:extLst>
              <a:ext uri="{FF2B5EF4-FFF2-40B4-BE49-F238E27FC236}">
                <a16:creationId xmlns:a16="http://schemas.microsoft.com/office/drawing/2014/main" id="{1BB390BC-84A1-A74A-9D55-501A86542E6A}"/>
              </a:ext>
            </a:extLst>
          </p:cNvPr>
          <p:cNvSpPr>
            <a:spLocks noGrp="1"/>
          </p:cNvSpPr>
          <p:nvPr>
            <p:ph type="body" sz="quarter" idx="14" hasCustomPrompt="1"/>
          </p:nvPr>
        </p:nvSpPr>
        <p:spPr>
          <a:xfrm>
            <a:off x="531813" y="3560618"/>
            <a:ext cx="5638879" cy="1371600"/>
          </a:xfrm>
        </p:spPr>
        <p:txBody>
          <a:bodyPr anchor="t">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4000" b="1" i="0" baseline="0">
                <a:solidFill>
                  <a:schemeClr val="bg1"/>
                </a:solidFill>
                <a:latin typeface="Bogle Black" panose="020B0503020203060203" pitchFamily="34" charset="77"/>
              </a:defRPr>
            </a:lvl1pPr>
            <a:lvl2pPr marL="0" indent="0" algn="l">
              <a:lnSpc>
                <a:spcPct val="100000"/>
              </a:lnSpc>
              <a:spcBef>
                <a:spcPts val="0"/>
              </a:spcBef>
              <a:spcAft>
                <a:spcPts val="900"/>
              </a:spcAft>
              <a:buFont typeface="Arial" panose="020B0604020202020204" pitchFamily="34" charset="0"/>
              <a:buNone/>
              <a:defRPr sz="2000" baseline="0">
                <a:solidFill>
                  <a:schemeClr val="tx2"/>
                </a:solidFill>
              </a:defRPr>
            </a:lvl2pPr>
            <a:lvl3pPr marL="914400" indent="0">
              <a:buNone/>
              <a:defRPr/>
            </a:lvl3pPr>
            <a:lvl4pPr marL="1371600" indent="0">
              <a:buNone/>
              <a:defRPr/>
            </a:lvl4pPr>
            <a:lvl5pPr marL="1828800" indent="0">
              <a:buNone/>
              <a:defRPr/>
            </a:lvl5pPr>
          </a:lstStyle>
          <a:p>
            <a:pPr lvl="0"/>
            <a:r>
              <a:rPr lang="en-US"/>
              <a:t>This is your second thought.</a:t>
            </a:r>
          </a:p>
        </p:txBody>
      </p:sp>
      <p:sp>
        <p:nvSpPr>
          <p:cNvPr id="11" name="Text Placeholder 2">
            <a:extLst>
              <a:ext uri="{FF2B5EF4-FFF2-40B4-BE49-F238E27FC236}">
                <a16:creationId xmlns:a16="http://schemas.microsoft.com/office/drawing/2014/main" id="{F349DC83-B013-E648-A1B6-640952403D28}"/>
              </a:ext>
            </a:extLst>
          </p:cNvPr>
          <p:cNvSpPr>
            <a:spLocks noGrp="1"/>
          </p:cNvSpPr>
          <p:nvPr>
            <p:ph type="body" sz="quarter" idx="15"/>
          </p:nvPr>
        </p:nvSpPr>
        <p:spPr>
          <a:xfrm>
            <a:off x="531813" y="5084618"/>
            <a:ext cx="5638800" cy="1600200"/>
          </a:xfrm>
        </p:spPr>
        <p:txBody>
          <a:bodyPr/>
          <a:lstStyle>
            <a:lvl1pPr>
              <a:defRPr>
                <a:solidFill>
                  <a:srgbClr val="FEFFFF"/>
                </a:solidFill>
              </a:defRPr>
            </a:lvl1pPr>
            <a:lvl2pPr>
              <a:defRPr>
                <a:solidFill>
                  <a:srgbClr val="FEFFFF"/>
                </a:solidFill>
              </a:defRPr>
            </a:lvl2pPr>
            <a:lvl3pPr marL="812800" indent="0">
              <a:buNone/>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45017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Images - Blue">
    <p:bg>
      <p:bgPr>
        <a:solidFill>
          <a:schemeClr val="bg2"/>
        </a:solidFill>
        <a:effectLst/>
      </p:bgPr>
    </p:bg>
    <p:spTree>
      <p:nvGrpSpPr>
        <p:cNvPr id="1" name=""/>
        <p:cNvGrpSpPr/>
        <p:nvPr/>
      </p:nvGrpSpPr>
      <p:grpSpPr>
        <a:xfrm>
          <a:off x="0" y="0"/>
          <a:ext cx="0" cy="0"/>
          <a:chOff x="0" y="0"/>
          <a:chExt cx="0" cy="0"/>
        </a:xfrm>
      </p:grpSpPr>
      <p:cxnSp>
        <p:nvCxnSpPr>
          <p:cNvPr id="7" name="Straight Connector 6"/>
          <p:cNvCxnSpPr/>
          <p:nvPr userDrawn="1"/>
        </p:nvCxnSpPr>
        <p:spPr>
          <a:xfrm>
            <a:off x="6088275" y="1839036"/>
            <a:ext cx="1" cy="41148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3" hasCustomPrompt="1"/>
          </p:nvPr>
        </p:nvSpPr>
        <p:spPr>
          <a:xfrm>
            <a:off x="3351212" y="1066800"/>
            <a:ext cx="5486399" cy="400110"/>
          </a:xfrm>
        </p:spPr>
        <p:txBody>
          <a:bodyPr>
            <a:noAutofit/>
          </a:bodyPr>
          <a:lstStyle>
            <a:lvl1pPr marL="0" indent="0" algn="ctr">
              <a:buNone/>
              <a:defRPr sz="2400" b="1" i="1" baseline="0">
                <a:solidFill>
                  <a:schemeClr val="bg1"/>
                </a:solidFill>
                <a:latin typeface="Bogle Regular" charset="0"/>
              </a:defRPr>
            </a:lvl1pPr>
          </a:lstStyle>
          <a:p>
            <a:pPr lvl="0"/>
            <a:r>
              <a:rPr lang="en-US"/>
              <a:t>Optional Header</a:t>
            </a:r>
          </a:p>
        </p:txBody>
      </p:sp>
      <p:sp>
        <p:nvSpPr>
          <p:cNvPr id="6" name="Picture Placeholder 3">
            <a:extLst>
              <a:ext uri="{FF2B5EF4-FFF2-40B4-BE49-F238E27FC236}">
                <a16:creationId xmlns:a16="http://schemas.microsoft.com/office/drawing/2014/main" id="{83FADD51-C9D8-4E49-8FAC-CB2C90F0DEAC}"/>
              </a:ext>
            </a:extLst>
          </p:cNvPr>
          <p:cNvSpPr>
            <a:spLocks noGrp="1"/>
          </p:cNvSpPr>
          <p:nvPr>
            <p:ph type="pic" sz="quarter" idx="14" hasCustomPrompt="1"/>
          </p:nvPr>
        </p:nvSpPr>
        <p:spPr>
          <a:xfrm>
            <a:off x="531813" y="1838325"/>
            <a:ext cx="5257800" cy="4114800"/>
          </a:xfrm>
        </p:spPr>
        <p:txBody>
          <a:bodyPr anchor="ctr"/>
          <a:lstStyle>
            <a:lvl1pPr marL="0" indent="0" algn="ctr">
              <a:buNone/>
              <a:defRPr b="0" i="0" baseline="0">
                <a:solidFill>
                  <a:schemeClr val="bg1"/>
                </a:solidFill>
                <a:latin typeface="Bogle Regular" charset="0"/>
              </a:defRPr>
            </a:lvl1pPr>
          </a:lstStyle>
          <a:p>
            <a:r>
              <a:rPr lang="en-US"/>
              <a:t>This is your first image.</a:t>
            </a:r>
          </a:p>
        </p:txBody>
      </p:sp>
      <p:sp>
        <p:nvSpPr>
          <p:cNvPr id="8" name="Picture Placeholder 3">
            <a:extLst>
              <a:ext uri="{FF2B5EF4-FFF2-40B4-BE49-F238E27FC236}">
                <a16:creationId xmlns:a16="http://schemas.microsoft.com/office/drawing/2014/main" id="{A5D68318-E218-894B-BA1D-D808A3A65B06}"/>
              </a:ext>
            </a:extLst>
          </p:cNvPr>
          <p:cNvSpPr>
            <a:spLocks noGrp="1"/>
          </p:cNvSpPr>
          <p:nvPr>
            <p:ph type="pic" sz="quarter" idx="15" hasCustomPrompt="1"/>
          </p:nvPr>
        </p:nvSpPr>
        <p:spPr>
          <a:xfrm>
            <a:off x="6399212" y="1839036"/>
            <a:ext cx="5257800" cy="4114800"/>
          </a:xfrm>
        </p:spPr>
        <p:txBody>
          <a:bodyPr anchor="ctr"/>
          <a:lstStyle>
            <a:lvl1pPr marL="0" indent="0" algn="ctr">
              <a:buNone/>
              <a:defRPr b="0" i="0" baseline="0">
                <a:solidFill>
                  <a:schemeClr val="bg1"/>
                </a:solidFill>
                <a:latin typeface="Bogle Regular" charset="0"/>
              </a:defRPr>
            </a:lvl1pPr>
          </a:lstStyle>
          <a:p>
            <a:r>
              <a:rPr lang="en-US"/>
              <a:t>This is your second image.</a:t>
            </a:r>
          </a:p>
        </p:txBody>
      </p:sp>
    </p:spTree>
    <p:extLst>
      <p:ext uri="{BB962C8B-B14F-4D97-AF65-F5344CB8AC3E}">
        <p14:creationId xmlns:p14="http://schemas.microsoft.com/office/powerpoint/2010/main" val="1720070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Images - White">
    <p:bg>
      <p:bgPr>
        <a:solidFill>
          <a:schemeClr val="accent1"/>
        </a:solidFill>
        <a:effectLst/>
      </p:bgPr>
    </p:bg>
    <p:spTree>
      <p:nvGrpSpPr>
        <p:cNvPr id="1" name=""/>
        <p:cNvGrpSpPr/>
        <p:nvPr/>
      </p:nvGrpSpPr>
      <p:grpSpPr>
        <a:xfrm>
          <a:off x="0" y="0"/>
          <a:ext cx="0" cy="0"/>
          <a:chOff x="0" y="0"/>
          <a:chExt cx="0" cy="0"/>
        </a:xfrm>
      </p:grpSpPr>
      <p:cxnSp>
        <p:nvCxnSpPr>
          <p:cNvPr id="7" name="Straight Connector 6"/>
          <p:cNvCxnSpPr/>
          <p:nvPr userDrawn="1"/>
        </p:nvCxnSpPr>
        <p:spPr>
          <a:xfrm>
            <a:off x="6088275" y="1839036"/>
            <a:ext cx="1" cy="41148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4" hasCustomPrompt="1"/>
          </p:nvPr>
        </p:nvSpPr>
        <p:spPr>
          <a:xfrm>
            <a:off x="531813" y="1838325"/>
            <a:ext cx="5257800" cy="4114800"/>
          </a:xfrm>
        </p:spPr>
        <p:txBody>
          <a:bodyPr anchor="ctr"/>
          <a:lstStyle>
            <a:lvl1pPr marL="0" indent="0" algn="ctr">
              <a:buNone/>
              <a:defRPr b="0" i="0" baseline="0">
                <a:solidFill>
                  <a:srgbClr val="FEFFFF"/>
                </a:solidFill>
                <a:latin typeface="Bogle Regular" charset="0"/>
              </a:defRPr>
            </a:lvl1pPr>
          </a:lstStyle>
          <a:p>
            <a:r>
              <a:rPr lang="en-US"/>
              <a:t>This is your first image.</a:t>
            </a:r>
          </a:p>
        </p:txBody>
      </p:sp>
      <p:sp>
        <p:nvSpPr>
          <p:cNvPr id="9" name="Picture Placeholder 3"/>
          <p:cNvSpPr>
            <a:spLocks noGrp="1"/>
          </p:cNvSpPr>
          <p:nvPr>
            <p:ph type="pic" sz="quarter" idx="15" hasCustomPrompt="1"/>
          </p:nvPr>
        </p:nvSpPr>
        <p:spPr>
          <a:xfrm>
            <a:off x="6399212" y="1839036"/>
            <a:ext cx="5257800" cy="4114800"/>
          </a:xfrm>
        </p:spPr>
        <p:txBody>
          <a:bodyPr anchor="ctr"/>
          <a:lstStyle>
            <a:lvl1pPr marL="0" indent="0" algn="ctr">
              <a:buNone/>
              <a:defRPr b="0" i="0" baseline="0">
                <a:solidFill>
                  <a:srgbClr val="FEFFFF"/>
                </a:solidFill>
                <a:latin typeface="Bogle Regular" charset="0"/>
              </a:defRPr>
            </a:lvl1pPr>
          </a:lstStyle>
          <a:p>
            <a:r>
              <a:rPr lang="en-US"/>
              <a:t>This is your second image.</a:t>
            </a:r>
          </a:p>
        </p:txBody>
      </p:sp>
      <p:sp>
        <p:nvSpPr>
          <p:cNvPr id="6" name="Text Placeholder 2"/>
          <p:cNvSpPr>
            <a:spLocks noGrp="1"/>
          </p:cNvSpPr>
          <p:nvPr>
            <p:ph type="body" sz="quarter" idx="13" hasCustomPrompt="1"/>
          </p:nvPr>
        </p:nvSpPr>
        <p:spPr>
          <a:xfrm>
            <a:off x="3351212" y="1066800"/>
            <a:ext cx="5486399" cy="400110"/>
          </a:xfrm>
        </p:spPr>
        <p:txBody>
          <a:bodyPr>
            <a:noAutofit/>
          </a:bodyPr>
          <a:lstStyle>
            <a:lvl1pPr marL="0" indent="0" algn="ctr">
              <a:buNone/>
              <a:defRPr sz="2400" b="1" i="1" baseline="0">
                <a:solidFill>
                  <a:srgbClr val="FEFFFF"/>
                </a:solidFill>
                <a:latin typeface="Bogle Regular" charset="0"/>
              </a:defRPr>
            </a:lvl1pPr>
          </a:lstStyle>
          <a:p>
            <a:pPr lvl="0"/>
            <a:r>
              <a:rPr lang="en-US"/>
              <a:t>Optional Header</a:t>
            </a:r>
          </a:p>
        </p:txBody>
      </p:sp>
    </p:spTree>
    <p:extLst>
      <p:ext uri="{BB962C8B-B14F-4D97-AF65-F5344CB8AC3E}">
        <p14:creationId xmlns:p14="http://schemas.microsoft.com/office/powerpoint/2010/main" val="18820207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hree Thoughts With Supporting Images">
    <p:bg>
      <p:bgPr>
        <a:solidFill>
          <a:schemeClr val="tx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6" hasCustomPrompt="1"/>
          </p:nvPr>
        </p:nvSpPr>
        <p:spPr>
          <a:xfrm>
            <a:off x="531812" y="3429000"/>
            <a:ext cx="3352800" cy="1828800"/>
          </a:xfrm>
        </p:spPr>
        <p:txBody>
          <a:bodyPr anchor="ctr">
            <a:normAutofit/>
          </a:bodyPr>
          <a:lstStyle>
            <a:lvl1pPr marL="0" indent="0" algn="ctr">
              <a:buNone/>
              <a:defRPr sz="2000" b="0" i="0" baseline="0">
                <a:solidFill>
                  <a:srgbClr val="FEFFFF"/>
                </a:solidFill>
                <a:latin typeface="Bogle Regular" charset="0"/>
              </a:defRPr>
            </a:lvl1pPr>
          </a:lstStyle>
          <a:p>
            <a:r>
              <a:rPr lang="en-US"/>
              <a:t>This is your first image.</a:t>
            </a:r>
          </a:p>
        </p:txBody>
      </p:sp>
      <p:sp>
        <p:nvSpPr>
          <p:cNvPr id="13" name="Picture Placeholder 2"/>
          <p:cNvSpPr>
            <a:spLocks noGrp="1"/>
          </p:cNvSpPr>
          <p:nvPr>
            <p:ph type="pic" sz="quarter" idx="17" hasCustomPrompt="1"/>
          </p:nvPr>
        </p:nvSpPr>
        <p:spPr>
          <a:xfrm>
            <a:off x="4427538" y="3429000"/>
            <a:ext cx="3352800" cy="1828800"/>
          </a:xfrm>
        </p:spPr>
        <p:txBody>
          <a:bodyPr anchor="ctr">
            <a:normAutofit/>
          </a:bodyPr>
          <a:lstStyle>
            <a:lvl1pPr marL="0" indent="0" algn="ctr">
              <a:buNone/>
              <a:defRPr sz="2000" b="0" i="0" baseline="0">
                <a:solidFill>
                  <a:srgbClr val="FEFFFF"/>
                </a:solidFill>
                <a:latin typeface="Bogle Regular" charset="0"/>
              </a:defRPr>
            </a:lvl1pPr>
          </a:lstStyle>
          <a:p>
            <a:r>
              <a:rPr lang="en-US"/>
              <a:t>This is your second image.</a:t>
            </a:r>
          </a:p>
        </p:txBody>
      </p:sp>
      <p:sp>
        <p:nvSpPr>
          <p:cNvPr id="14" name="Picture Placeholder 2"/>
          <p:cNvSpPr>
            <a:spLocks noGrp="1"/>
          </p:cNvSpPr>
          <p:nvPr>
            <p:ph type="pic" sz="quarter" idx="18" hasCustomPrompt="1"/>
          </p:nvPr>
        </p:nvSpPr>
        <p:spPr>
          <a:xfrm>
            <a:off x="8307022" y="3429000"/>
            <a:ext cx="3352800" cy="1828800"/>
          </a:xfrm>
        </p:spPr>
        <p:txBody>
          <a:bodyPr anchor="ctr">
            <a:normAutofit/>
          </a:bodyPr>
          <a:lstStyle>
            <a:lvl1pPr marL="0" indent="0" algn="ctr">
              <a:buNone/>
              <a:defRPr sz="2000" b="0" i="0" baseline="0">
                <a:solidFill>
                  <a:srgbClr val="FEFFFF"/>
                </a:solidFill>
                <a:latin typeface="Bogle Regular" charset="0"/>
              </a:defRPr>
            </a:lvl1pPr>
          </a:lstStyle>
          <a:p>
            <a:r>
              <a:rPr lang="en-US"/>
              <a:t>This is your third image.</a:t>
            </a:r>
          </a:p>
        </p:txBody>
      </p:sp>
      <p:sp>
        <p:nvSpPr>
          <p:cNvPr id="18" name="Text Placeholder 8"/>
          <p:cNvSpPr>
            <a:spLocks noGrp="1"/>
          </p:cNvSpPr>
          <p:nvPr>
            <p:ph type="body" sz="quarter" idx="10" hasCustomPrompt="1"/>
          </p:nvPr>
        </p:nvSpPr>
        <p:spPr>
          <a:xfrm>
            <a:off x="531812" y="1600200"/>
            <a:ext cx="3351927" cy="1828800"/>
          </a:xfrm>
        </p:spPr>
        <p:txBody>
          <a:bodyPr anchor="ctr">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b="1" i="0">
                <a:solidFill>
                  <a:schemeClr val="bg1"/>
                </a:solidFill>
                <a:latin typeface="Bogle" panose="020B0503020203060203" pitchFamily="34" charset="77"/>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your first thought.</a:t>
            </a:r>
          </a:p>
        </p:txBody>
      </p:sp>
      <p:sp>
        <p:nvSpPr>
          <p:cNvPr id="19" name="Text Placeholder 8"/>
          <p:cNvSpPr>
            <a:spLocks noGrp="1"/>
          </p:cNvSpPr>
          <p:nvPr>
            <p:ph type="body" sz="quarter" idx="11" hasCustomPrompt="1"/>
          </p:nvPr>
        </p:nvSpPr>
        <p:spPr>
          <a:xfrm>
            <a:off x="4430402" y="1600200"/>
            <a:ext cx="3351927" cy="1828800"/>
          </a:xfrm>
        </p:spPr>
        <p:txBody>
          <a:bodyPr anchor="ctr">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b="1" i="0">
                <a:solidFill>
                  <a:schemeClr val="accent2"/>
                </a:solidFill>
                <a:latin typeface="Bogle" panose="020B0503020203060203" pitchFamily="34" charset="77"/>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your second thought.</a:t>
            </a:r>
          </a:p>
        </p:txBody>
      </p:sp>
      <p:sp>
        <p:nvSpPr>
          <p:cNvPr id="20" name="Text Placeholder 8"/>
          <p:cNvSpPr>
            <a:spLocks noGrp="1"/>
          </p:cNvSpPr>
          <p:nvPr>
            <p:ph type="body" sz="quarter" idx="12" hasCustomPrompt="1"/>
          </p:nvPr>
        </p:nvSpPr>
        <p:spPr>
          <a:xfrm>
            <a:off x="8304212" y="1600200"/>
            <a:ext cx="3351927" cy="1828800"/>
          </a:xfrm>
        </p:spPr>
        <p:txBody>
          <a:bodyPr anchor="ctr">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b="1" i="0">
                <a:solidFill>
                  <a:schemeClr val="accent4"/>
                </a:solidFill>
                <a:latin typeface="Bogle" panose="020B0503020203060203" pitchFamily="34" charset="77"/>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your third thought.</a:t>
            </a:r>
          </a:p>
        </p:txBody>
      </p:sp>
    </p:spTree>
    <p:extLst>
      <p:ext uri="{BB962C8B-B14F-4D97-AF65-F5344CB8AC3E}">
        <p14:creationId xmlns:p14="http://schemas.microsoft.com/office/powerpoint/2010/main" val="31992935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7" name="Text Placeholder 8"/>
          <p:cNvSpPr>
            <a:spLocks noGrp="1"/>
          </p:cNvSpPr>
          <p:nvPr>
            <p:ph type="body" sz="quarter" idx="11" hasCustomPrompt="1"/>
          </p:nvPr>
        </p:nvSpPr>
        <p:spPr>
          <a:xfrm>
            <a:off x="609441" y="228600"/>
            <a:ext cx="10969943" cy="1058174"/>
          </a:xfrm>
        </p:spPr>
        <p:txBody>
          <a:bodyPr anchor="ctr">
            <a:norm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3000" b="1" i="0" baseline="0">
                <a:solidFill>
                  <a:schemeClr val="tx1"/>
                </a:solidFill>
                <a:latin typeface="Bogle Black" panose="020B0503020203060203" pitchFamily="34" charset="77"/>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your timeline heading.</a:t>
            </a:r>
          </a:p>
        </p:txBody>
      </p:sp>
    </p:spTree>
    <p:extLst>
      <p:ext uri="{BB962C8B-B14F-4D97-AF65-F5344CB8AC3E}">
        <p14:creationId xmlns:p14="http://schemas.microsoft.com/office/powerpoint/2010/main" val="987561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park Title Slide - White">
    <p:bg>
      <p:bgPr>
        <a:solidFill>
          <a:schemeClr val="tx2"/>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B1BF5D3E-3B68-614D-AD8F-D3220825BB7A}"/>
              </a:ext>
            </a:extLst>
          </p:cNvPr>
          <p:cNvSpPr>
            <a:spLocks noGrp="1"/>
          </p:cNvSpPr>
          <p:nvPr>
            <p:ph type="body" sz="quarter" idx="10" hasCustomPrompt="1"/>
          </p:nvPr>
        </p:nvSpPr>
        <p:spPr>
          <a:xfrm>
            <a:off x="2195226" y="3962400"/>
            <a:ext cx="7617794" cy="2133600"/>
          </a:xfrm>
        </p:spPr>
        <p:txBody>
          <a:bodyPr anchor="ctr">
            <a:normAutofit/>
          </a:bodyPr>
          <a:lstStyle>
            <a:lvl1pPr marL="0" indent="0" algn="ctr">
              <a:buNone/>
              <a:defRPr sz="8000" b="1" i="0" baseline="0">
                <a:solidFill>
                  <a:srgbClr val="FEFFFF"/>
                </a:solidFill>
                <a:latin typeface="Bogle Black" panose="020B0503020203060203" pitchFamily="34" charset="77"/>
              </a:defRPr>
            </a:lvl1pPr>
            <a:lvl2pPr marL="0" indent="0" algn="ctr">
              <a:buNone/>
              <a:defRPr sz="4000" b="1" i="0">
                <a:solidFill>
                  <a:srgbClr val="FEFFFF"/>
                </a:solidFill>
                <a:latin typeface="Bogle" panose="020B0503020203060203" pitchFamily="34" charset="77"/>
              </a:defRPr>
            </a:lvl2pPr>
          </a:lstStyle>
          <a:p>
            <a:pPr lvl="0"/>
            <a:r>
              <a:rPr lang="en-US"/>
              <a:t>This is your title.</a:t>
            </a:r>
          </a:p>
          <a:p>
            <a:pPr lvl="1"/>
            <a:r>
              <a:rPr lang="en-US"/>
              <a:t>This is your subtitle.</a:t>
            </a:r>
          </a:p>
        </p:txBody>
      </p:sp>
      <p:pic>
        <p:nvPicPr>
          <p:cNvPr id="7" name="Picture 6">
            <a:extLst>
              <a:ext uri="{FF2B5EF4-FFF2-40B4-BE49-F238E27FC236}">
                <a16:creationId xmlns:a16="http://schemas.microsoft.com/office/drawing/2014/main" id="{5F9F4514-38DA-894C-B00E-040982C534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5887" t="49482" r="35842" b="32745"/>
          <a:stretch/>
        </p:blipFill>
        <p:spPr>
          <a:xfrm rot="10800000">
            <a:off x="3217711" y="609600"/>
            <a:ext cx="5572824" cy="3503614"/>
          </a:xfrm>
          <a:prstGeom prst="rect">
            <a:avLst/>
          </a:prstGeom>
        </p:spPr>
      </p:pic>
    </p:spTree>
    <p:extLst>
      <p:ext uri="{BB962C8B-B14F-4D97-AF65-F5344CB8AC3E}">
        <p14:creationId xmlns:p14="http://schemas.microsoft.com/office/powerpoint/2010/main" val="10371800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with Caption Below">
    <p:bg>
      <p:bgPr>
        <a:solidFill>
          <a:schemeClr val="tx2"/>
        </a:solid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609440" y="5486400"/>
            <a:ext cx="10969943" cy="1058174"/>
          </a:xfrm>
        </p:spPr>
        <p:txBody>
          <a:bodyPr anchor="ctr">
            <a:norm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3600" b="1" i="0" baseline="0">
                <a:solidFill>
                  <a:schemeClr val="bg1"/>
                </a:solidFill>
                <a:latin typeface="Bogle Black" panose="020B0503020203060203" pitchFamily="34" charset="77"/>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your single thought or caption.</a:t>
            </a:r>
          </a:p>
        </p:txBody>
      </p:sp>
      <p:sp>
        <p:nvSpPr>
          <p:cNvPr id="3" name="Picture Placeholder 2">
            <a:extLst>
              <a:ext uri="{FF2B5EF4-FFF2-40B4-BE49-F238E27FC236}">
                <a16:creationId xmlns:a16="http://schemas.microsoft.com/office/drawing/2014/main" id="{DF00FE2A-09A1-9948-B57C-6C93911ED62B}"/>
              </a:ext>
            </a:extLst>
          </p:cNvPr>
          <p:cNvSpPr>
            <a:spLocks noGrp="1"/>
          </p:cNvSpPr>
          <p:nvPr>
            <p:ph type="pic" sz="quarter" idx="11" hasCustomPrompt="1"/>
          </p:nvPr>
        </p:nvSpPr>
        <p:spPr>
          <a:xfrm>
            <a:off x="0" y="0"/>
            <a:ext cx="12188825" cy="5181600"/>
          </a:xfrm>
        </p:spPr>
        <p:txBody>
          <a:bodyPr anchor="ctr"/>
          <a:lstStyle>
            <a:lvl1pPr marL="0" indent="0" algn="ctr">
              <a:buNone/>
              <a:defRPr>
                <a:solidFill>
                  <a:srgbClr val="FEFFFF"/>
                </a:solidFill>
              </a:defRPr>
            </a:lvl1pPr>
          </a:lstStyle>
          <a:p>
            <a:r>
              <a:rPr lang="en-US"/>
              <a:t>Insert picture here</a:t>
            </a:r>
          </a:p>
        </p:txBody>
      </p:sp>
    </p:spTree>
    <p:extLst>
      <p:ext uri="{BB962C8B-B14F-4D97-AF65-F5344CB8AC3E}">
        <p14:creationId xmlns:p14="http://schemas.microsoft.com/office/powerpoint/2010/main" val="40650469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with Caption Above">
    <p:spTree>
      <p:nvGrpSpPr>
        <p:cNvPr id="1" name=""/>
        <p:cNvGrpSpPr/>
        <p:nvPr/>
      </p:nvGrpSpPr>
      <p:grpSpPr>
        <a:xfrm>
          <a:off x="0" y="0"/>
          <a:ext cx="0" cy="0"/>
          <a:chOff x="0" y="0"/>
          <a:chExt cx="0" cy="0"/>
        </a:xfrm>
      </p:grpSpPr>
      <p:sp>
        <p:nvSpPr>
          <p:cNvPr id="3" name="Text Placeholder 8"/>
          <p:cNvSpPr>
            <a:spLocks noGrp="1"/>
          </p:cNvSpPr>
          <p:nvPr>
            <p:ph type="body" sz="quarter" idx="11" hasCustomPrompt="1"/>
          </p:nvPr>
        </p:nvSpPr>
        <p:spPr>
          <a:xfrm>
            <a:off x="609441" y="228600"/>
            <a:ext cx="10969943" cy="1058174"/>
          </a:xfrm>
        </p:spPr>
        <p:txBody>
          <a:bodyPr anchor="ctr">
            <a:norm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3000" b="1" i="0" baseline="0">
                <a:solidFill>
                  <a:schemeClr val="tx1"/>
                </a:solidFill>
                <a:latin typeface="Bogle Black" panose="020B0503020203060203" pitchFamily="34" charset="77"/>
              </a:defRPr>
            </a:lvl1pPr>
            <a:lvl2pPr marL="342900" indent="-342900" algn="l">
              <a:lnSpc>
                <a:spcPct val="120000"/>
              </a:lnSpc>
              <a:spcBef>
                <a:spcPts val="0"/>
              </a:spcBef>
              <a:spcAft>
                <a:spcPts val="900"/>
              </a:spcAft>
              <a:buFont typeface="Arial" panose="020B0604020202020204" pitchFamily="34" charset="0"/>
              <a:buChar char="•"/>
              <a:defRPr sz="2000"/>
            </a:lvl2pPr>
            <a:lvl3pPr marL="914400" indent="0">
              <a:buNone/>
              <a:defRPr/>
            </a:lvl3pPr>
            <a:lvl4pPr marL="1371600" indent="0">
              <a:buNone/>
              <a:defRPr/>
            </a:lvl4pPr>
            <a:lvl5pPr marL="1828800" indent="0">
              <a:buNone/>
              <a:defRPr/>
            </a:lvl5pPr>
          </a:lstStyle>
          <a:p>
            <a:pPr lvl="0"/>
            <a:r>
              <a:rPr lang="en-US"/>
              <a:t>This is your single thought or caption.</a:t>
            </a:r>
          </a:p>
        </p:txBody>
      </p:sp>
    </p:spTree>
    <p:extLst>
      <p:ext uri="{BB962C8B-B14F-4D97-AF65-F5344CB8AC3E}">
        <p14:creationId xmlns:p14="http://schemas.microsoft.com/office/powerpoint/2010/main" val="2982790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3951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 DK Blu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10022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6896BA-2F9E-8C4A-BA44-82A8D2759B4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5887" t="49482" r="35842" b="32745"/>
          <a:stretch/>
        </p:blipFill>
        <p:spPr>
          <a:xfrm rot="10800000">
            <a:off x="4491225" y="1159501"/>
            <a:ext cx="3206374" cy="2015836"/>
          </a:xfrm>
          <a:prstGeom prst="rect">
            <a:avLst/>
          </a:prstGeom>
        </p:spPr>
      </p:pic>
      <p:sp>
        <p:nvSpPr>
          <p:cNvPr id="5" name="Text Placeholder 4">
            <a:extLst>
              <a:ext uri="{FF2B5EF4-FFF2-40B4-BE49-F238E27FC236}">
                <a16:creationId xmlns:a16="http://schemas.microsoft.com/office/drawing/2014/main" id="{71566589-0414-B949-A164-6EDBF57552D7}"/>
              </a:ext>
            </a:extLst>
          </p:cNvPr>
          <p:cNvSpPr>
            <a:spLocks noGrp="1"/>
          </p:cNvSpPr>
          <p:nvPr>
            <p:ph type="body" sz="quarter" idx="10" hasCustomPrompt="1"/>
          </p:nvPr>
        </p:nvSpPr>
        <p:spPr>
          <a:xfrm>
            <a:off x="1" y="4419600"/>
            <a:ext cx="12188824" cy="1219200"/>
          </a:xfrm>
        </p:spPr>
        <p:txBody>
          <a:bodyPr anchor="ctr">
            <a:normAutofit/>
          </a:bodyPr>
          <a:lstStyle>
            <a:lvl1pPr marL="0" indent="0" algn="ctr">
              <a:buNone/>
              <a:defRPr sz="6000" b="1" i="0" baseline="0">
                <a:solidFill>
                  <a:srgbClr val="FEFFFF"/>
                </a:solidFill>
                <a:latin typeface="Bogle Black" panose="020B0503020203060203" pitchFamily="34" charset="77"/>
              </a:defRPr>
            </a:lvl1pPr>
            <a:lvl2pPr marL="0" indent="0" algn="ctr">
              <a:buNone/>
              <a:defRPr sz="4000" b="1" i="0">
                <a:solidFill>
                  <a:srgbClr val="FEFFFF"/>
                </a:solidFill>
                <a:latin typeface="Bogle" panose="020B0503020203060203" pitchFamily="34" charset="77"/>
              </a:defRPr>
            </a:lvl2pPr>
          </a:lstStyle>
          <a:p>
            <a:pPr lvl="0"/>
            <a:r>
              <a:rPr lang="en-US"/>
              <a:t>Questions</a:t>
            </a:r>
          </a:p>
        </p:txBody>
      </p:sp>
    </p:spTree>
    <p:extLst>
      <p:ext uri="{BB962C8B-B14F-4D97-AF65-F5344CB8AC3E}">
        <p14:creationId xmlns:p14="http://schemas.microsoft.com/office/powerpoint/2010/main" val="453875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35552B-3C53-0F96-E7CB-CED589220DD2}"/>
              </a:ext>
            </a:extLst>
          </p:cNvPr>
          <p:cNvSpPr>
            <a:spLocks noGrp="1"/>
          </p:cNvSpPr>
          <p:nvPr>
            <p:ph type="dt" sz="half" idx="10"/>
          </p:nvPr>
        </p:nvSpPr>
        <p:spPr/>
        <p:txBody>
          <a:bodyPr/>
          <a:lstStyle/>
          <a:p>
            <a:fld id="{FB387953-29F3-4CAB-B5FB-CF7A28652824}" type="datetimeFigureOut">
              <a:rPr lang="en-US" smtClean="0"/>
              <a:t>31-01-2025</a:t>
            </a:fld>
            <a:endParaRPr lang="en-US"/>
          </a:p>
        </p:txBody>
      </p:sp>
      <p:sp>
        <p:nvSpPr>
          <p:cNvPr id="3" name="Footer Placeholder 2">
            <a:extLst>
              <a:ext uri="{FF2B5EF4-FFF2-40B4-BE49-F238E27FC236}">
                <a16:creationId xmlns:a16="http://schemas.microsoft.com/office/drawing/2014/main" id="{8D839630-08D7-E6D1-09B3-2BCA36B3AD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E36FBF-22D7-4847-6E81-732A3FFF9B80}"/>
              </a:ext>
            </a:extLst>
          </p:cNvPr>
          <p:cNvSpPr>
            <a:spLocks noGrp="1"/>
          </p:cNvSpPr>
          <p:nvPr>
            <p:ph type="sldNum" sz="quarter" idx="12"/>
          </p:nvPr>
        </p:nvSpPr>
        <p:spPr/>
        <p:txBody>
          <a:bodyPr/>
          <a:lstStyle/>
          <a:p>
            <a:fld id="{193B0CF0-932E-4445-93AA-9387B5D13673}" type="slidenum">
              <a:rPr lang="en-US" smtClean="0"/>
              <a:t>‹#›</a:t>
            </a:fld>
            <a:endParaRPr lang="en-US"/>
          </a:p>
        </p:txBody>
      </p:sp>
    </p:spTree>
    <p:extLst>
      <p:ext uri="{BB962C8B-B14F-4D97-AF65-F5344CB8AC3E}">
        <p14:creationId xmlns:p14="http://schemas.microsoft.com/office/powerpoint/2010/main" val="2702159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Agenda">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531813" y="2426677"/>
            <a:ext cx="4191000" cy="3020289"/>
          </a:xfrm>
        </p:spPr>
        <p:txBody>
          <a:bodyPr anchor="ctr">
            <a:normAutofit/>
          </a:bodyPr>
          <a:lstStyle>
            <a:lvl1pPr marL="514350" indent="-514350" algn="l">
              <a:lnSpc>
                <a:spcPct val="120000"/>
              </a:lnSpc>
              <a:spcBef>
                <a:spcPts val="0"/>
              </a:spcBef>
              <a:spcAft>
                <a:spcPts val="500"/>
              </a:spcAft>
              <a:buFont typeface="+mj-lt"/>
              <a:buAutoNum type="arabicPeriod"/>
              <a:defRPr sz="3000" b="0" i="0" baseline="0">
                <a:solidFill>
                  <a:srgbClr val="FEFFFF"/>
                </a:solidFill>
                <a:latin typeface="Bogle Regular" charset="0"/>
              </a:defRPr>
            </a:lvl1pPr>
            <a:lvl2pPr marL="0" indent="0">
              <a:buNone/>
              <a:defRPr sz="2200">
                <a:solidFill>
                  <a:schemeClr val="bg1"/>
                </a:solidFill>
                <a:latin typeface="+mj-lt"/>
              </a:defRPr>
            </a:lvl2pPr>
          </a:lstStyle>
          <a:p>
            <a:r>
              <a:rPr lang="en-US"/>
              <a:t>Agenda item</a:t>
            </a:r>
          </a:p>
          <a:p>
            <a:r>
              <a:rPr lang="en-US"/>
              <a:t>Agenda item</a:t>
            </a:r>
          </a:p>
          <a:p>
            <a:r>
              <a:rPr lang="en-US"/>
              <a:t>Agenda item</a:t>
            </a:r>
          </a:p>
        </p:txBody>
      </p:sp>
      <p:sp>
        <p:nvSpPr>
          <p:cNvPr id="2" name="TextBox 1"/>
          <p:cNvSpPr txBox="1"/>
          <p:nvPr userDrawn="1"/>
        </p:nvSpPr>
        <p:spPr>
          <a:xfrm>
            <a:off x="531812" y="1055077"/>
            <a:ext cx="3886200" cy="1015663"/>
          </a:xfrm>
          <a:prstGeom prst="rect">
            <a:avLst/>
          </a:prstGeom>
          <a:noFill/>
        </p:spPr>
        <p:txBody>
          <a:bodyPr wrap="square" rtlCol="0">
            <a:spAutoFit/>
          </a:bodyPr>
          <a:lstStyle/>
          <a:p>
            <a:r>
              <a:rPr lang="en-US" sz="6000" b="1" i="0">
                <a:solidFill>
                  <a:schemeClr val="tx1"/>
                </a:solidFill>
                <a:latin typeface="Bogle Black" panose="020B0503020203060203" pitchFamily="34" charset="77"/>
              </a:rPr>
              <a:t>Agenda</a:t>
            </a:r>
          </a:p>
        </p:txBody>
      </p:sp>
      <p:sp>
        <p:nvSpPr>
          <p:cNvPr id="7" name="Picture Placeholder 6">
            <a:extLst>
              <a:ext uri="{FF2B5EF4-FFF2-40B4-BE49-F238E27FC236}">
                <a16:creationId xmlns:a16="http://schemas.microsoft.com/office/drawing/2014/main" id="{FEE150DC-D28B-9740-AA8B-FF7D5763ED73}"/>
              </a:ext>
            </a:extLst>
          </p:cNvPr>
          <p:cNvSpPr>
            <a:spLocks noGrp="1"/>
          </p:cNvSpPr>
          <p:nvPr>
            <p:ph type="pic" sz="quarter" idx="12" hasCustomPrompt="1"/>
          </p:nvPr>
        </p:nvSpPr>
        <p:spPr>
          <a:xfrm>
            <a:off x="6704013" y="0"/>
            <a:ext cx="5484812"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1180375813"/>
      </p:ext>
    </p:extLst>
  </p:cSld>
  <p:clrMapOvr>
    <a:masterClrMapping/>
  </p:clrMapOvr>
  <p:extLst>
    <p:ext uri="{DCECCB84-F9BA-43D5-87BE-67443E8EF086}">
      <p15:sldGuideLst xmlns:p15="http://schemas.microsoft.com/office/powerpoint/2012/main">
        <p15:guide id="1" pos="7439">
          <p15:clr>
            <a:srgbClr val="FBAE40"/>
          </p15:clr>
        </p15:guide>
        <p15:guide id="2" orient="horz" pos="40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ing">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915236" y="1219200"/>
            <a:ext cx="10360501" cy="1011382"/>
          </a:xfrm>
        </p:spPr>
        <p:txBody>
          <a:bodyPr anchor="ctr">
            <a:normAutofit/>
          </a:bodyPr>
          <a:lstStyle>
            <a:lvl1pPr marL="0" indent="0" algn="ctr">
              <a:buNone/>
              <a:defRPr sz="6000" b="1" i="0" baseline="0">
                <a:solidFill>
                  <a:schemeClr val="tx1"/>
                </a:solidFill>
                <a:latin typeface="Bogle Black" panose="020B0503020203060203" pitchFamily="34" charset="77"/>
              </a:defRPr>
            </a:lvl1pPr>
            <a:lvl2pPr marL="0" indent="0">
              <a:buNone/>
              <a:defRPr sz="2200">
                <a:solidFill>
                  <a:schemeClr val="bg1"/>
                </a:solidFill>
                <a:latin typeface="+mj-lt"/>
              </a:defRPr>
            </a:lvl2pPr>
          </a:lstStyle>
          <a:p>
            <a:pPr lvl="0"/>
            <a:r>
              <a:rPr lang="en-US"/>
              <a:t>This is your section heading.</a:t>
            </a:r>
          </a:p>
        </p:txBody>
      </p:sp>
      <p:pic>
        <p:nvPicPr>
          <p:cNvPr id="5" name="Picture Placeholder 9">
            <a:extLst>
              <a:ext uri="{FF2B5EF4-FFF2-40B4-BE49-F238E27FC236}">
                <a16:creationId xmlns:a16="http://schemas.microsoft.com/office/drawing/2014/main" id="{F7614934-223C-9940-BF87-5FBE58C70EA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40600" b="32100"/>
          <a:stretch/>
        </p:blipFill>
        <p:spPr>
          <a:xfrm>
            <a:off x="1657203" y="2819400"/>
            <a:ext cx="8876568" cy="3429000"/>
          </a:xfrm>
          <a:prstGeom prst="rect">
            <a:avLst/>
          </a:prstGeom>
        </p:spPr>
      </p:pic>
    </p:spTree>
    <p:extLst>
      <p:ext uri="{BB962C8B-B14F-4D97-AF65-F5344CB8AC3E}">
        <p14:creationId xmlns:p14="http://schemas.microsoft.com/office/powerpoint/2010/main" val="3027023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Thought">
    <p:bg>
      <p:bgPr>
        <a:solidFill>
          <a:schemeClr val="bg2"/>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1" y="2250830"/>
            <a:ext cx="12188824" cy="3006969"/>
          </a:xfrm>
        </p:spPr>
        <p:txBody>
          <a:bodyPr anchor="ctr">
            <a:normAutofit/>
          </a:bodyP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sz="6600" b="1" i="0">
                <a:solidFill>
                  <a:schemeClr val="tx1"/>
                </a:solidFill>
                <a:latin typeface="Bogle Black" panose="020B0503020203060203" pitchFamily="34" charset="77"/>
              </a:defRPr>
            </a:lvl1pPr>
            <a:lvl2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2000" i="1">
                <a:solidFill>
                  <a:schemeClr val="tx1"/>
                </a:solidFill>
                <a:latin typeface="Century Gothic" panose="020B0502020202020204" pitchFamily="34" charset="0"/>
              </a:defRPr>
            </a:lvl2pPr>
          </a:lstStyle>
          <a:p>
            <a:pPr lvl="0"/>
            <a:r>
              <a:rPr lang="en-US"/>
              <a:t>This is a single thought.</a:t>
            </a:r>
          </a:p>
        </p:txBody>
      </p:sp>
    </p:spTree>
    <p:extLst>
      <p:ext uri="{BB962C8B-B14F-4D97-AF65-F5344CB8AC3E}">
        <p14:creationId xmlns:p14="http://schemas.microsoft.com/office/powerpoint/2010/main" val="2355683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ought With Image -  Two-tone">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531814" y="762000"/>
            <a:ext cx="4572000" cy="5334000"/>
          </a:xfrm>
        </p:spPr>
        <p:txBody>
          <a:bodyPr anchor="ctr">
            <a:normAutofit/>
          </a:bodyPr>
          <a:lstStyle>
            <a:lvl1pPr marL="0" indent="0" algn="l">
              <a:lnSpc>
                <a:spcPct val="100000"/>
              </a:lnSpc>
              <a:spcBef>
                <a:spcPts val="0"/>
              </a:spcBef>
              <a:buNone/>
              <a:defRPr sz="5400" b="1" i="0">
                <a:solidFill>
                  <a:schemeClr val="tx1"/>
                </a:solidFill>
                <a:latin typeface="Bogle Black" panose="020B0503020203060203" pitchFamily="34"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This is a single thought or heading.</a:t>
            </a:r>
          </a:p>
        </p:txBody>
      </p:sp>
      <p:sp>
        <p:nvSpPr>
          <p:cNvPr id="2" name="Rectangle 1">
            <a:extLst>
              <a:ext uri="{FF2B5EF4-FFF2-40B4-BE49-F238E27FC236}">
                <a16:creationId xmlns:a16="http://schemas.microsoft.com/office/drawing/2014/main" id="{0D9CE4C4-B7CA-7646-96A6-93105828CDD0}"/>
              </a:ext>
            </a:extLst>
          </p:cNvPr>
          <p:cNvSpPr/>
          <p:nvPr userDrawn="1"/>
        </p:nvSpPr>
        <p:spPr>
          <a:xfrm>
            <a:off x="6108323" y="0"/>
            <a:ext cx="609441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2">
            <a:extLst>
              <a:ext uri="{FF2B5EF4-FFF2-40B4-BE49-F238E27FC236}">
                <a16:creationId xmlns:a16="http://schemas.microsoft.com/office/drawing/2014/main" id="{17B1AF70-9A55-CF40-8834-2683C1AB50B4}"/>
              </a:ext>
            </a:extLst>
          </p:cNvPr>
          <p:cNvSpPr>
            <a:spLocks noGrp="1"/>
          </p:cNvSpPr>
          <p:nvPr>
            <p:ph type="pic" sz="quarter" idx="11" hasCustomPrompt="1"/>
          </p:nvPr>
        </p:nvSpPr>
        <p:spPr>
          <a:xfrm>
            <a:off x="6083488" y="0"/>
            <a:ext cx="6078914"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2849624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Thought With Image">
    <p:bg>
      <p:bgPr>
        <a:solidFill>
          <a:schemeClr val="bg2"/>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EAFDB6E-50A8-A64A-9F38-0345CABDDD9B}"/>
              </a:ext>
            </a:extLst>
          </p:cNvPr>
          <p:cNvSpPr>
            <a:spLocks noGrp="1"/>
          </p:cNvSpPr>
          <p:nvPr>
            <p:ph type="pic" sz="quarter" idx="11" hasCustomPrompt="1"/>
          </p:nvPr>
        </p:nvSpPr>
        <p:spPr>
          <a:xfrm>
            <a:off x="-1" y="0"/>
            <a:ext cx="6170613" cy="6858000"/>
          </a:xfrm>
        </p:spPr>
        <p:txBody>
          <a:bodyPr anchor="ctr"/>
          <a:lstStyle>
            <a:lvl1pPr marL="0" indent="0" algn="ctr">
              <a:buNone/>
              <a:defRPr/>
            </a:lvl1pPr>
          </a:lstStyle>
          <a:p>
            <a:r>
              <a:rPr lang="en-US"/>
              <a:t>Insert your picture here</a:t>
            </a:r>
          </a:p>
        </p:txBody>
      </p:sp>
      <p:sp>
        <p:nvSpPr>
          <p:cNvPr id="7" name="Rectangle 6">
            <a:extLst>
              <a:ext uri="{FF2B5EF4-FFF2-40B4-BE49-F238E27FC236}">
                <a16:creationId xmlns:a16="http://schemas.microsoft.com/office/drawing/2014/main" id="{09AE854B-A35F-2047-A3B9-2A36B8BA6238}"/>
              </a:ext>
            </a:extLst>
          </p:cNvPr>
          <p:cNvSpPr/>
          <p:nvPr userDrawn="1"/>
        </p:nvSpPr>
        <p:spPr>
          <a:xfrm>
            <a:off x="6094413" y="1292"/>
            <a:ext cx="609441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4">
            <a:extLst>
              <a:ext uri="{FF2B5EF4-FFF2-40B4-BE49-F238E27FC236}">
                <a16:creationId xmlns:a16="http://schemas.microsoft.com/office/drawing/2014/main" id="{BDFB5AEE-6199-F04B-A702-A671D2F3C78C}"/>
              </a:ext>
            </a:extLst>
          </p:cNvPr>
          <p:cNvSpPr>
            <a:spLocks noGrp="1"/>
          </p:cNvSpPr>
          <p:nvPr>
            <p:ph type="body" sz="quarter" idx="10" hasCustomPrompt="1"/>
          </p:nvPr>
        </p:nvSpPr>
        <p:spPr>
          <a:xfrm>
            <a:off x="7008812" y="685800"/>
            <a:ext cx="4572000" cy="5486400"/>
          </a:xfrm>
        </p:spPr>
        <p:txBody>
          <a:bodyPr anchor="ctr">
            <a:normAutofit/>
          </a:bodyPr>
          <a:lstStyle>
            <a:lvl1pPr marL="0" indent="0" algn="r">
              <a:lnSpc>
                <a:spcPct val="100000"/>
              </a:lnSpc>
              <a:spcBef>
                <a:spcPts val="0"/>
              </a:spcBef>
              <a:buNone/>
              <a:defRPr sz="5400" b="1" i="0" baseline="0">
                <a:solidFill>
                  <a:schemeClr val="tx1"/>
                </a:solidFill>
                <a:latin typeface="Bogle Black" panose="020B0503020203060203" pitchFamily="34" charset="77"/>
              </a:defRPr>
            </a:lvl1pPr>
            <a:lvl2pPr marL="0" indent="0">
              <a:buNone/>
              <a:defRPr sz="2200">
                <a:solidFill>
                  <a:schemeClr val="bg1"/>
                </a:solidFill>
                <a:latin typeface="+mj-lt"/>
              </a:defRPr>
            </a:lvl2pPr>
          </a:lstStyle>
          <a:p>
            <a:r>
              <a:rPr lang="en-US"/>
              <a:t>This is a single thought or heading.</a:t>
            </a:r>
          </a:p>
        </p:txBody>
      </p:sp>
    </p:spTree>
    <p:extLst>
      <p:ext uri="{BB962C8B-B14F-4D97-AF65-F5344CB8AC3E}">
        <p14:creationId xmlns:p14="http://schemas.microsoft.com/office/powerpoint/2010/main" val="2910327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Thought with Image Deep Blue">
    <p:bg>
      <p:bgPr>
        <a:solidFill>
          <a:schemeClr val="tx2"/>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FA45D2C3-9099-734E-98A3-6B596B5A920A}"/>
              </a:ext>
            </a:extLst>
          </p:cNvPr>
          <p:cNvSpPr>
            <a:spLocks noGrp="1"/>
          </p:cNvSpPr>
          <p:nvPr>
            <p:ph type="body" sz="quarter" idx="10" hasCustomPrompt="1"/>
          </p:nvPr>
        </p:nvSpPr>
        <p:spPr>
          <a:xfrm>
            <a:off x="531812" y="685800"/>
            <a:ext cx="4572000" cy="5486400"/>
          </a:xfrm>
        </p:spPr>
        <p:txBody>
          <a:bodyPr anchor="ctr">
            <a:normAutofit/>
          </a:bodyPr>
          <a:lstStyle>
            <a:lvl1pPr marL="0" indent="0" algn="l">
              <a:lnSpc>
                <a:spcPct val="100000"/>
              </a:lnSpc>
              <a:spcBef>
                <a:spcPts val="0"/>
              </a:spcBef>
              <a:buNone/>
              <a:defRPr sz="5400" b="1" i="0" baseline="0">
                <a:solidFill>
                  <a:schemeClr val="bg1"/>
                </a:solidFill>
                <a:latin typeface="Bogle Black" panose="020B0503020203060203" pitchFamily="34" charset="77"/>
              </a:defRPr>
            </a:lvl1pPr>
            <a:lvl2pPr marL="0" indent="0">
              <a:buNone/>
              <a:defRPr sz="2200">
                <a:solidFill>
                  <a:schemeClr val="bg1"/>
                </a:solidFill>
                <a:latin typeface="+mj-lt"/>
              </a:defRPr>
            </a:lvl2pPr>
          </a:lstStyle>
          <a:p>
            <a:r>
              <a:rPr lang="en-US"/>
              <a:t>This is a single thought or heading.</a:t>
            </a:r>
          </a:p>
        </p:txBody>
      </p:sp>
      <p:sp>
        <p:nvSpPr>
          <p:cNvPr id="4" name="Picture Placeholder 2">
            <a:extLst>
              <a:ext uri="{FF2B5EF4-FFF2-40B4-BE49-F238E27FC236}">
                <a16:creationId xmlns:a16="http://schemas.microsoft.com/office/drawing/2014/main" id="{10242A70-5B35-4D4E-AD1B-FCA5DBCA34ED}"/>
              </a:ext>
            </a:extLst>
          </p:cNvPr>
          <p:cNvSpPr>
            <a:spLocks noGrp="1"/>
          </p:cNvSpPr>
          <p:nvPr>
            <p:ph type="pic" sz="quarter" idx="11" hasCustomPrompt="1"/>
          </p:nvPr>
        </p:nvSpPr>
        <p:spPr>
          <a:xfrm>
            <a:off x="6083488" y="0"/>
            <a:ext cx="6078914" cy="6858000"/>
          </a:xfrm>
        </p:spPr>
        <p:txBody>
          <a:bodyPr anchor="ctr"/>
          <a:lstStyle>
            <a:lvl1pPr marL="0" indent="0" algn="ctr">
              <a:buNone/>
              <a:defRPr/>
            </a:lvl1pPr>
          </a:lstStyle>
          <a:p>
            <a:r>
              <a:rPr lang="en-US"/>
              <a:t>Insert picture here</a:t>
            </a:r>
          </a:p>
        </p:txBody>
      </p:sp>
    </p:spTree>
    <p:extLst>
      <p:ext uri="{BB962C8B-B14F-4D97-AF65-F5344CB8AC3E}">
        <p14:creationId xmlns:p14="http://schemas.microsoft.com/office/powerpoint/2010/main" val="2477618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 Thought with Supporting Statement">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flipH="1">
            <a:off x="1522412" y="3429000"/>
            <a:ext cx="9144000" cy="0"/>
          </a:xfrm>
          <a:prstGeom prst="line">
            <a:avLst/>
          </a:prstGeom>
          <a:ln w="12700" cmpd="sng">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sp>
        <p:nvSpPr>
          <p:cNvPr id="13" name="Picture Placeholder 2">
            <a:extLst>
              <a:ext uri="{FF2B5EF4-FFF2-40B4-BE49-F238E27FC236}">
                <a16:creationId xmlns:a16="http://schemas.microsoft.com/office/drawing/2014/main" id="{2BEA6556-031F-9C48-B82A-4D33937DA59A}"/>
              </a:ext>
            </a:extLst>
          </p:cNvPr>
          <p:cNvSpPr>
            <a:spLocks noGrp="1"/>
          </p:cNvSpPr>
          <p:nvPr>
            <p:ph type="pic" sz="quarter" idx="12" hasCustomPrompt="1"/>
          </p:nvPr>
        </p:nvSpPr>
        <p:spPr>
          <a:xfrm>
            <a:off x="7542212" y="0"/>
            <a:ext cx="4646612" cy="6858000"/>
          </a:xfrm>
        </p:spPr>
        <p:txBody>
          <a:bodyPr anchor="ctr"/>
          <a:lstStyle>
            <a:lvl1pPr marL="0" indent="0" algn="ctr">
              <a:buNone/>
              <a:defRPr/>
            </a:lvl1pPr>
          </a:lstStyle>
          <a:p>
            <a:r>
              <a:rPr lang="en-US"/>
              <a:t>Insert picture here</a:t>
            </a:r>
          </a:p>
        </p:txBody>
      </p:sp>
      <p:sp>
        <p:nvSpPr>
          <p:cNvPr id="8" name="Text Placeholder 8">
            <a:extLst>
              <a:ext uri="{FF2B5EF4-FFF2-40B4-BE49-F238E27FC236}">
                <a16:creationId xmlns:a16="http://schemas.microsoft.com/office/drawing/2014/main" id="{2D1CDC3A-98BD-1F42-B0F9-F9ABE0AF4A72}"/>
              </a:ext>
            </a:extLst>
          </p:cNvPr>
          <p:cNvSpPr>
            <a:spLocks noGrp="1"/>
          </p:cNvSpPr>
          <p:nvPr>
            <p:ph type="body" sz="quarter" idx="10" hasCustomPrompt="1"/>
          </p:nvPr>
        </p:nvSpPr>
        <p:spPr>
          <a:xfrm>
            <a:off x="536086" y="533400"/>
            <a:ext cx="7006125" cy="1981200"/>
          </a:xfrm>
        </p:spPr>
        <p:txBody>
          <a:bodyPr anchor="ctr">
            <a:normAutofit/>
          </a:bodyPr>
          <a:lstStyle>
            <a:lvl1pPr marL="0" indent="0" algn="l">
              <a:lnSpc>
                <a:spcPct val="100000"/>
              </a:lnSpc>
              <a:spcBef>
                <a:spcPts val="0"/>
              </a:spcBef>
              <a:buNone/>
              <a:defRPr sz="4400" b="1" i="0">
                <a:solidFill>
                  <a:schemeClr val="tx1"/>
                </a:solidFill>
                <a:latin typeface="Bogle Black" panose="020B0503020203060203" pitchFamily="34"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This is a single thought or heading.</a:t>
            </a:r>
          </a:p>
        </p:txBody>
      </p:sp>
      <p:sp>
        <p:nvSpPr>
          <p:cNvPr id="9" name="Text Placeholder 2">
            <a:extLst>
              <a:ext uri="{FF2B5EF4-FFF2-40B4-BE49-F238E27FC236}">
                <a16:creationId xmlns:a16="http://schemas.microsoft.com/office/drawing/2014/main" id="{0EB56AD7-88BF-344B-993B-A3D15B7D6F68}"/>
              </a:ext>
            </a:extLst>
          </p:cNvPr>
          <p:cNvSpPr>
            <a:spLocks noGrp="1"/>
          </p:cNvSpPr>
          <p:nvPr>
            <p:ph type="body" sz="quarter" idx="13"/>
          </p:nvPr>
        </p:nvSpPr>
        <p:spPr>
          <a:xfrm>
            <a:off x="536087" y="2590800"/>
            <a:ext cx="6172200" cy="3124200"/>
          </a:xfrm>
        </p:spPr>
        <p:txBody>
          <a:bodyPr>
            <a:noAutofit/>
          </a:bodyPr>
          <a:lstStyle>
            <a:lvl1pPr>
              <a:lnSpc>
                <a:spcPct val="120000"/>
              </a:lnSpc>
              <a:spcBef>
                <a:spcPts val="0"/>
              </a:spcBef>
              <a:spcAft>
                <a:spcPts val="500"/>
              </a:spcAft>
              <a:defRPr sz="2800">
                <a:solidFill>
                  <a:schemeClr val="tx2"/>
                </a:solidFill>
              </a:defRPr>
            </a:lvl1pPr>
            <a:lvl2pPr>
              <a:lnSpc>
                <a:spcPct val="120000"/>
              </a:lnSpc>
              <a:spcBef>
                <a:spcPts val="0"/>
              </a:spcBef>
              <a:spcAft>
                <a:spcPts val="500"/>
              </a:spcAft>
              <a:defRPr sz="2400">
                <a:solidFill>
                  <a:schemeClr val="tx2"/>
                </a:solidFill>
              </a:defRPr>
            </a:lvl2pPr>
            <a:lvl3pPr>
              <a:lnSpc>
                <a:spcPct val="120000"/>
              </a:lnSpc>
              <a:spcBef>
                <a:spcPts val="0"/>
              </a:spcBef>
              <a:spcAft>
                <a:spcPts val="500"/>
              </a:spcAft>
              <a:defRPr sz="2000">
                <a:solidFill>
                  <a:schemeClr val="tx2"/>
                </a:solidFill>
              </a:defRPr>
            </a:lvl3pPr>
            <a:lvl4pPr>
              <a:lnSpc>
                <a:spcPct val="120000"/>
              </a:lnSpc>
              <a:spcBef>
                <a:spcPts val="0"/>
              </a:spcBef>
              <a:spcAft>
                <a:spcPts val="500"/>
              </a:spcAft>
              <a:defRPr sz="1800">
                <a:solidFill>
                  <a:schemeClr val="tx2"/>
                </a:solidFill>
              </a:defRPr>
            </a:lvl4pPr>
            <a:lvl5pPr>
              <a:lnSpc>
                <a:spcPct val="120000"/>
              </a:lnSpc>
              <a:spcBef>
                <a:spcPts val="0"/>
              </a:spcBef>
              <a:spcAft>
                <a:spcPts val="500"/>
              </a:spcAft>
              <a:defRPr sz="18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7053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3" y="274638"/>
            <a:ext cx="11047571"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31813" y="1600203"/>
            <a:ext cx="11047571"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3"/>
            <a:ext cx="2844059" cy="365125"/>
          </a:xfrm>
          <a:prstGeom prst="rect">
            <a:avLst/>
          </a:prstGeom>
        </p:spPr>
        <p:txBody>
          <a:bodyPr vert="horz" lIns="91440" tIns="45720" rIns="91440" bIns="45720" rtlCol="0" anchor="ctr"/>
          <a:lstStyle>
            <a:lvl1pPr algn="l">
              <a:defRPr sz="1200" b="0" i="0">
                <a:solidFill>
                  <a:schemeClr val="tx1">
                    <a:tint val="75000"/>
                  </a:schemeClr>
                </a:solidFill>
                <a:latin typeface="Bogle Regular" charset="0"/>
              </a:defRPr>
            </a:lvl1pPr>
          </a:lstStyle>
          <a:p>
            <a:endParaRPr lang="en-US"/>
          </a:p>
        </p:txBody>
      </p:sp>
      <p:sp>
        <p:nvSpPr>
          <p:cNvPr id="5" name="Footer Placeholder 4"/>
          <p:cNvSpPr>
            <a:spLocks noGrp="1"/>
          </p:cNvSpPr>
          <p:nvPr>
            <p:ph type="ftr" sz="quarter" idx="3"/>
          </p:nvPr>
        </p:nvSpPr>
        <p:spPr>
          <a:xfrm>
            <a:off x="4164515" y="6356353"/>
            <a:ext cx="3859795" cy="365125"/>
          </a:xfrm>
          <a:prstGeom prst="rect">
            <a:avLst/>
          </a:prstGeom>
        </p:spPr>
        <p:txBody>
          <a:bodyPr vert="horz" lIns="91440" tIns="45720" rIns="91440" bIns="45720" rtlCol="0" anchor="ctr"/>
          <a:lstStyle>
            <a:lvl1pPr algn="ctr">
              <a:defRPr sz="1200" b="0" i="0">
                <a:solidFill>
                  <a:schemeClr val="tx1">
                    <a:tint val="75000"/>
                  </a:schemeClr>
                </a:solidFill>
                <a:latin typeface="Bogle Regular" charset="0"/>
              </a:defRPr>
            </a:lvl1pPr>
          </a:lstStyle>
          <a:p>
            <a:endParaRPr lang="en-US"/>
          </a:p>
        </p:txBody>
      </p:sp>
      <p:sp>
        <p:nvSpPr>
          <p:cNvPr id="6" name="Slide Number Placeholder 5"/>
          <p:cNvSpPr>
            <a:spLocks noGrp="1"/>
          </p:cNvSpPr>
          <p:nvPr>
            <p:ph type="sldNum" sz="quarter" idx="4"/>
          </p:nvPr>
        </p:nvSpPr>
        <p:spPr>
          <a:xfrm>
            <a:off x="8735326" y="6356353"/>
            <a:ext cx="2844059" cy="365125"/>
          </a:xfrm>
          <a:prstGeom prst="rect">
            <a:avLst/>
          </a:prstGeom>
        </p:spPr>
        <p:txBody>
          <a:bodyPr vert="horz" lIns="91440" tIns="45720" rIns="91440" bIns="45720" rtlCol="0" anchor="ctr"/>
          <a:lstStyle>
            <a:lvl1pPr algn="r">
              <a:defRPr sz="1200" b="0" i="0">
                <a:solidFill>
                  <a:srgbClr val="FEFFFF"/>
                </a:solidFill>
                <a:latin typeface="Bogle Regular" charset="0"/>
              </a:defRPr>
            </a:lvl1pPr>
          </a:lstStyle>
          <a:p>
            <a:fld id="{1295DB47-677C-4452-9C4E-00EB5B77B5CD}" type="slidenum">
              <a:rPr lang="en-US" smtClean="0"/>
              <a:pPr/>
              <a:t>‹#›</a:t>
            </a:fld>
            <a:endParaRPr lang="en-US"/>
          </a:p>
        </p:txBody>
      </p:sp>
    </p:spTree>
    <p:extLst>
      <p:ext uri="{BB962C8B-B14F-4D97-AF65-F5344CB8AC3E}">
        <p14:creationId xmlns:p14="http://schemas.microsoft.com/office/powerpoint/2010/main" val="4221438019"/>
      </p:ext>
    </p:extLst>
  </p:cSld>
  <p:clrMap bg1="lt1" tx1="dk1" bg2="lt2" tx2="dk2" accent1="accent1" accent2="accent2" accent3="accent3" accent4="accent4" accent5="accent5" accent6="accent6" hlink="hlink" folHlink="folHlink"/>
  <p:sldLayoutIdLst>
    <p:sldLayoutId id="2147483683" r:id="rId1"/>
    <p:sldLayoutId id="2147483744" r:id="rId2"/>
    <p:sldLayoutId id="2147483727" r:id="rId3"/>
    <p:sldLayoutId id="2147483726" r:id="rId4"/>
    <p:sldLayoutId id="2147483723" r:id="rId5"/>
    <p:sldLayoutId id="2147483663" r:id="rId6"/>
    <p:sldLayoutId id="2147483686" r:id="rId7"/>
    <p:sldLayoutId id="2147483719" r:id="rId8"/>
    <p:sldLayoutId id="2147483666" r:id="rId9"/>
    <p:sldLayoutId id="2147483731" r:id="rId10"/>
    <p:sldLayoutId id="2147483740" r:id="rId11"/>
    <p:sldLayoutId id="2147483654" r:id="rId12"/>
    <p:sldLayoutId id="2147483662" r:id="rId13"/>
    <p:sldLayoutId id="2147483758" r:id="rId14"/>
    <p:sldLayoutId id="2147483759" r:id="rId15"/>
    <p:sldLayoutId id="2147483688" r:id="rId16"/>
    <p:sldLayoutId id="2147483697" r:id="rId17"/>
    <p:sldLayoutId id="2147483737" r:id="rId18"/>
    <p:sldLayoutId id="2147483694" r:id="rId19"/>
    <p:sldLayoutId id="2147483675" r:id="rId20"/>
    <p:sldLayoutId id="2147483690" r:id="rId21"/>
    <p:sldLayoutId id="2147483672" r:id="rId22"/>
    <p:sldLayoutId id="2147483673" r:id="rId23"/>
    <p:sldLayoutId id="2147483698" r:id="rId24"/>
    <p:sldLayoutId id="2147483760" r:id="rId25"/>
  </p:sldLayoutIdLst>
  <p:hf hdr="0" ftr="0" dt="0"/>
  <p:txStyles>
    <p:titleStyle>
      <a:lvl1pPr algn="ctr" defTabSz="914400" rtl="0" eaLnBrk="1" latinLnBrk="0" hangingPunct="1">
        <a:spcBef>
          <a:spcPct val="0"/>
        </a:spcBef>
        <a:buNone/>
        <a:defRPr sz="4400" b="1" i="0" kern="1200">
          <a:solidFill>
            <a:schemeClr val="tx1"/>
          </a:solidFill>
          <a:latin typeface="Bogle Black" panose="020B0503020203060203" pitchFamily="34" charset="77"/>
          <a:ea typeface="+mj-ea"/>
          <a:cs typeface="+mj-cs"/>
        </a:defRPr>
      </a:lvl1pPr>
    </p:titleStyle>
    <p:bodyStyle>
      <a:lvl1pPr marL="342900" indent="-342900" algn="l" defTabSz="914400" rtl="0" eaLnBrk="1" latinLnBrk="0" hangingPunct="1">
        <a:lnSpc>
          <a:spcPct val="120000"/>
        </a:lnSpc>
        <a:spcBef>
          <a:spcPts val="0"/>
        </a:spcBef>
        <a:spcAft>
          <a:spcPts val="500"/>
        </a:spcAft>
        <a:buFont typeface="Arial" panose="020B0604020202020204" pitchFamily="34" charset="0"/>
        <a:buChar char="•"/>
        <a:defRPr sz="2800" b="0" i="0" kern="1200">
          <a:solidFill>
            <a:schemeClr val="tx2"/>
          </a:solidFill>
          <a:latin typeface="Bogle" panose="020B0503020203060203" pitchFamily="34" charset="77"/>
          <a:ea typeface="+mn-ea"/>
          <a:cs typeface="+mn-cs"/>
        </a:defRPr>
      </a:lvl1pPr>
      <a:lvl2pPr marL="755650" indent="-342900" algn="l" defTabSz="914400" rtl="0" eaLnBrk="1" latinLnBrk="0" hangingPunct="1">
        <a:lnSpc>
          <a:spcPct val="120000"/>
        </a:lnSpc>
        <a:spcBef>
          <a:spcPts val="0"/>
        </a:spcBef>
        <a:spcAft>
          <a:spcPts val="500"/>
        </a:spcAft>
        <a:buFont typeface="Courier New" panose="02070309020205020404" pitchFamily="49" charset="0"/>
        <a:buChar char="o"/>
        <a:tabLst/>
        <a:defRPr sz="2400" b="0" i="0" kern="1200">
          <a:solidFill>
            <a:schemeClr val="tx2"/>
          </a:solidFill>
          <a:latin typeface="Bogle" panose="020B0503020203060203" pitchFamily="34" charset="77"/>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userDrawn="1">
          <p15:clr>
            <a:srgbClr val="F26B43"/>
          </p15:clr>
        </p15:guide>
        <p15:guide id="2" pos="33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hyperlink" Target="https://www.flickr.com/photos/virginiaretail/43743950741" TargetMode="External"/><Relationship Id="rId2" Type="http://schemas.openxmlformats.org/officeDocument/2006/relationships/image" Target="../media/image11.jpg"/><Relationship Id="rId1" Type="http://schemas.openxmlformats.org/officeDocument/2006/relationships/slideLayout" Target="../slideLayouts/slideLayout8.xml"/><Relationship Id="rId5" Type="http://schemas.openxmlformats.org/officeDocument/2006/relationships/hyperlink" Target="https://creativecommons.org/licenses/by/3.0/"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hyperlink" Target="https://www.gliesess.com/marketing-strategy/walmart" TargetMode="External"/><Relationship Id="rId3" Type="http://schemas.openxmlformats.org/officeDocument/2006/relationships/hyperlink" Target="https://en.wikipedia.org/wiki/Walmart" TargetMode="External"/><Relationship Id="rId7" Type="http://schemas.openxmlformats.org/officeDocument/2006/relationships/hyperlink" Target="https://www.marketing91.com/swot-walmart/" TargetMode="External"/><Relationship Id="rId2" Type="http://schemas.openxmlformats.org/officeDocument/2006/relationships/image" Target="../media/image30.jpg"/><Relationship Id="rId1" Type="http://schemas.openxmlformats.org/officeDocument/2006/relationships/slideLayout" Target="../slideLayouts/slideLayout11.xml"/><Relationship Id="rId6" Type="http://schemas.openxmlformats.org/officeDocument/2006/relationships/hyperlink" Target="https://businesschronicler.com/competitors/walmart-competitors-analysis/#walmart-competitor-analysis-faqs" TargetMode="External"/><Relationship Id="rId5" Type="http://schemas.openxmlformats.org/officeDocument/2006/relationships/hyperlink" Target="https://businessmodelanalyst.com/walmart-marketing-strategy/#Walmart_Marketing_Goals_and_Objectives" TargetMode="External"/><Relationship Id="rId4" Type="http://schemas.openxmlformats.org/officeDocument/2006/relationships/hyperlink" Target="https://panmore.com/walmart-vision-mission-statement-intensive-generic-strategies" TargetMode="External"/><Relationship Id="rId9" Type="http://schemas.openxmlformats.org/officeDocument/2006/relationships/hyperlink" Target="https://thebrandhopper.com/2023/07/15/marketing-strategies-marketing-mix-and-stp-of-walmar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uta.pressbooks.pub/industrialengineeringintro/chapter/organizations-missions-visions-and-values/" TargetMode="External"/><Relationship Id="rId2" Type="http://schemas.openxmlformats.org/officeDocument/2006/relationships/image" Target="../media/image8.png"/><Relationship Id="rId1" Type="http://schemas.openxmlformats.org/officeDocument/2006/relationships/slideLayout" Target="../slideLayouts/slideLayout8.xml"/><Relationship Id="rId5" Type="http://schemas.openxmlformats.org/officeDocument/2006/relationships/hyperlink" Target="https://creativecommons.org/licenses/by/3.0/"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hyperlink" Target="https://pxhere.com/en/photo/397126" TargetMode="External"/><Relationship Id="rId2" Type="http://schemas.openxmlformats.org/officeDocument/2006/relationships/image" Target="../media/image9.jp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hyperlink" Target="https://ecampusontario.pressbooks.pub/businessfuncdn/chapter/value/" TargetMode="External"/><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hyperlink" Target="https://creativecommons.org/licenses/by-nc-sa/3.0/" TargetMode="Externa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hyperlink" Target="https://ecampusontario.pressbooks.pub/businessfuncdn/chapter/value/" TargetMode="External"/><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hyperlink" Target="https://creativecommons.org/licenses/by-nc-sa/3.0/" TargetMode="Externa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hyperlink" Target="https://www.flickr.com/photos/virginiaretail/43743950741" TargetMode="External"/><Relationship Id="rId2" Type="http://schemas.openxmlformats.org/officeDocument/2006/relationships/image" Target="../media/image11.jpg"/><Relationship Id="rId1" Type="http://schemas.openxmlformats.org/officeDocument/2006/relationships/slideLayout" Target="../slideLayouts/slideLayout8.xml"/><Relationship Id="rId5" Type="http://schemas.openxmlformats.org/officeDocument/2006/relationships/hyperlink" Target="https://creativecommons.org/licenses/by/3.0/"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9">
            <a:extLst>
              <a:ext uri="{FF2B5EF4-FFF2-40B4-BE49-F238E27FC236}">
                <a16:creationId xmlns:a16="http://schemas.microsoft.com/office/drawing/2014/main" id="{58769EB9-2A1F-478D-9310-C8D568DABE52}"/>
              </a:ext>
            </a:extLst>
          </p:cNvPr>
          <p:cNvSpPr txBox="1">
            <a:spLocks/>
          </p:cNvSpPr>
          <p:nvPr/>
        </p:nvSpPr>
        <p:spPr>
          <a:xfrm>
            <a:off x="541948" y="3657600"/>
            <a:ext cx="4866664" cy="1295400"/>
          </a:xfrm>
          <a:prstGeom prst="rect">
            <a:avLst/>
          </a:prstGeom>
        </p:spPr>
        <p:txBody>
          <a:bodyPr>
            <a:normAutofit/>
          </a:bodyPr>
          <a:lstStyle>
            <a:lvl1pPr marL="342900" indent="-342900" algn="l" defTabSz="914400" rtl="0" eaLnBrk="1" latinLnBrk="0" hangingPunct="1">
              <a:lnSpc>
                <a:spcPct val="120000"/>
              </a:lnSpc>
              <a:spcBef>
                <a:spcPts val="0"/>
              </a:spcBef>
              <a:spcAft>
                <a:spcPts val="500"/>
              </a:spcAft>
              <a:buFont typeface="Arial" panose="020B0604020202020204" pitchFamily="34" charset="0"/>
              <a:buChar char="•"/>
              <a:defRPr sz="2800" b="0" i="0" kern="1200">
                <a:solidFill>
                  <a:schemeClr val="tx2"/>
                </a:solidFill>
                <a:latin typeface="Bogle" panose="020B0503020203060203" pitchFamily="34" charset="77"/>
                <a:ea typeface="+mn-ea"/>
                <a:cs typeface="+mn-cs"/>
              </a:defRPr>
            </a:lvl1pPr>
            <a:lvl2pPr marL="755650" indent="-342900" algn="l" defTabSz="914400" rtl="0" eaLnBrk="1" latinLnBrk="0" hangingPunct="1">
              <a:lnSpc>
                <a:spcPct val="120000"/>
              </a:lnSpc>
              <a:spcBef>
                <a:spcPts val="0"/>
              </a:spcBef>
              <a:spcAft>
                <a:spcPts val="500"/>
              </a:spcAft>
              <a:buFont typeface="Courier New" panose="02070309020205020404" pitchFamily="49" charset="0"/>
              <a:buChar char="o"/>
              <a:tabLst/>
              <a:defRPr sz="2400" b="0" i="0" kern="1200">
                <a:solidFill>
                  <a:schemeClr val="tx2"/>
                </a:solidFill>
                <a:latin typeface="Bogle" panose="020B0503020203060203" pitchFamily="34" charset="77"/>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Walmart</a:t>
            </a:r>
          </a:p>
        </p:txBody>
      </p:sp>
      <p:pic>
        <p:nvPicPr>
          <p:cNvPr id="10" name="Picture 9">
            <a:extLst>
              <a:ext uri="{FF2B5EF4-FFF2-40B4-BE49-F238E27FC236}">
                <a16:creationId xmlns:a16="http://schemas.microsoft.com/office/drawing/2014/main" id="{A0309D25-E00B-4797-BEF6-630B07D721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46196" y="1905000"/>
            <a:ext cx="5924072" cy="2057400"/>
          </a:xfrm>
          <a:prstGeom prst="rect">
            <a:avLst/>
          </a:prstGeom>
        </p:spPr>
      </p:pic>
      <p:sp>
        <p:nvSpPr>
          <p:cNvPr id="11" name="Text Placeholder 30">
            <a:extLst>
              <a:ext uri="{FF2B5EF4-FFF2-40B4-BE49-F238E27FC236}">
                <a16:creationId xmlns:a16="http://schemas.microsoft.com/office/drawing/2014/main" id="{AD89B9A0-0C44-4A8D-AD5F-99DC453169A0}"/>
              </a:ext>
            </a:extLst>
          </p:cNvPr>
          <p:cNvSpPr txBox="1">
            <a:spLocks/>
          </p:cNvSpPr>
          <p:nvPr/>
        </p:nvSpPr>
        <p:spPr>
          <a:xfrm>
            <a:off x="541948" y="4581144"/>
            <a:ext cx="5808496" cy="685800"/>
          </a:xfrm>
          <a:prstGeom prst="rect">
            <a:avLst/>
          </a:prstGeom>
        </p:spPr>
        <p:txBody>
          <a:bodyPr lIns="91440" tIns="45720" rIns="91440" bIns="45720" anchor="t">
            <a:normAutofit/>
          </a:bodyPr>
          <a:lstStyle>
            <a:lvl1pPr marL="342900" indent="-342900" algn="l" defTabSz="914400" rtl="0" eaLnBrk="1" latinLnBrk="0" hangingPunct="1">
              <a:lnSpc>
                <a:spcPct val="120000"/>
              </a:lnSpc>
              <a:spcBef>
                <a:spcPts val="0"/>
              </a:spcBef>
              <a:spcAft>
                <a:spcPts val="500"/>
              </a:spcAft>
              <a:buFont typeface="Arial" panose="020B0604020202020204" pitchFamily="34" charset="0"/>
              <a:buChar char="•"/>
              <a:defRPr sz="2800" b="0" i="0" kern="1200">
                <a:solidFill>
                  <a:schemeClr val="tx2"/>
                </a:solidFill>
                <a:latin typeface="Bogle" panose="020B0503020203060203" pitchFamily="34" charset="77"/>
                <a:ea typeface="+mn-ea"/>
                <a:cs typeface="+mn-cs"/>
              </a:defRPr>
            </a:lvl1pPr>
            <a:lvl2pPr marL="755650" indent="-342900" algn="l" defTabSz="914400" rtl="0" eaLnBrk="1" latinLnBrk="0" hangingPunct="1">
              <a:lnSpc>
                <a:spcPct val="120000"/>
              </a:lnSpc>
              <a:spcBef>
                <a:spcPts val="0"/>
              </a:spcBef>
              <a:spcAft>
                <a:spcPts val="500"/>
              </a:spcAft>
              <a:buFont typeface="Courier New" panose="02070309020205020404" pitchFamily="49" charset="0"/>
              <a:buChar char="o"/>
              <a:tabLst/>
              <a:defRPr sz="2400" b="0" i="0" kern="1200">
                <a:solidFill>
                  <a:schemeClr val="tx2"/>
                </a:solidFill>
                <a:latin typeface="Bogle" panose="020B0503020203060203" pitchFamily="34" charset="77"/>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u="sng" dirty="0">
                <a:solidFill>
                  <a:srgbClr val="FEFFFF"/>
                </a:solidFill>
                <a:latin typeface="Bogle"/>
              </a:rPr>
              <a:t>Customer Segmentation Analysis</a:t>
            </a:r>
          </a:p>
        </p:txBody>
      </p:sp>
    </p:spTree>
    <p:extLst>
      <p:ext uri="{BB962C8B-B14F-4D97-AF65-F5344CB8AC3E}">
        <p14:creationId xmlns:p14="http://schemas.microsoft.com/office/powerpoint/2010/main" val="15228943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C6186-CE80-6FDE-2B3D-5245CA8D0C0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9408673-B3BA-5EC3-DA03-0A9392F428E5}"/>
              </a:ext>
            </a:extLst>
          </p:cNvPr>
          <p:cNvSpPr>
            <a:spLocks noGrp="1"/>
          </p:cNvSpPr>
          <p:nvPr>
            <p:ph type="body" sz="quarter" idx="10"/>
          </p:nvPr>
        </p:nvSpPr>
        <p:spPr>
          <a:xfrm>
            <a:off x="256032" y="1143000"/>
            <a:ext cx="6501272" cy="5486400"/>
          </a:xfrm>
        </p:spPr>
        <p:txBody>
          <a:bodyPr>
            <a:normAutofit lnSpcReduction="10000"/>
          </a:bodyPr>
          <a:lstStyle/>
          <a:p>
            <a:r>
              <a:rPr lang="en-US" sz="1800" b="1" dirty="0">
                <a:solidFill>
                  <a:srgbClr val="FEFFFF"/>
                </a:solidFill>
              </a:rPr>
              <a:t>Targeting</a:t>
            </a:r>
          </a:p>
          <a:p>
            <a:pPr marL="285750" indent="-285750">
              <a:buFont typeface="Arial" panose="020B0604020202020204" pitchFamily="34" charset="0"/>
              <a:buChar char="•"/>
            </a:pPr>
            <a:r>
              <a:rPr lang="en-US" sz="1800" b="1" dirty="0">
                <a:solidFill>
                  <a:srgbClr val="FEFFFF"/>
                </a:solidFill>
              </a:rPr>
              <a:t>Value-Conscious Shoppers</a:t>
            </a:r>
            <a:r>
              <a:rPr lang="en-US" sz="1800" dirty="0">
                <a:solidFill>
                  <a:srgbClr val="FEFFFF"/>
                </a:solidFill>
              </a:rPr>
              <a:t>: Appeals to those seeking affordability and competitive prices.</a:t>
            </a:r>
          </a:p>
          <a:p>
            <a:pPr marL="285750" indent="-285750">
              <a:buFont typeface="Arial" panose="020B0604020202020204" pitchFamily="34" charset="0"/>
              <a:buChar char="•"/>
            </a:pPr>
            <a:r>
              <a:rPr lang="en-US" sz="1800" b="1" dirty="0">
                <a:solidFill>
                  <a:srgbClr val="FEFFFF"/>
                </a:solidFill>
              </a:rPr>
              <a:t>Families</a:t>
            </a:r>
            <a:r>
              <a:rPr lang="en-US" sz="1800" dirty="0">
                <a:solidFill>
                  <a:srgbClr val="FEFFFF"/>
                </a:solidFill>
              </a:rPr>
              <a:t>: Provides a wide variety of family-oriented products, including groceries and household essentials.</a:t>
            </a:r>
          </a:p>
          <a:p>
            <a:pPr marL="285750" indent="-285750">
              <a:buFont typeface="Arial" panose="020B0604020202020204" pitchFamily="34" charset="0"/>
              <a:buChar char="•"/>
            </a:pPr>
            <a:r>
              <a:rPr lang="en-US" sz="1800" b="1" dirty="0">
                <a:solidFill>
                  <a:srgbClr val="FEFFFF"/>
                </a:solidFill>
              </a:rPr>
              <a:t>Tech-Savvy Shoppers</a:t>
            </a:r>
            <a:r>
              <a:rPr lang="en-US" sz="1800" dirty="0">
                <a:solidFill>
                  <a:srgbClr val="FEFFFF"/>
                </a:solidFill>
              </a:rPr>
              <a:t>: Offers robust e-commerce platforms with delivery and pickup options.</a:t>
            </a:r>
          </a:p>
          <a:p>
            <a:pPr marL="285750" indent="-285750">
              <a:buFont typeface="Arial" panose="020B0604020202020204" pitchFamily="34" charset="0"/>
              <a:buChar char="•"/>
            </a:pPr>
            <a:r>
              <a:rPr lang="en-US" sz="1800" b="1" dirty="0">
                <a:solidFill>
                  <a:srgbClr val="FEFFFF"/>
                </a:solidFill>
              </a:rPr>
              <a:t>Urban and Suburban Consumers</a:t>
            </a:r>
            <a:r>
              <a:rPr lang="en-US" sz="1800" dirty="0">
                <a:solidFill>
                  <a:srgbClr val="FEFFFF"/>
                </a:solidFill>
              </a:rPr>
              <a:t>: Ensures accessibility through strategic store locations.</a:t>
            </a:r>
          </a:p>
          <a:p>
            <a:endParaRPr lang="en-US" sz="1800" dirty="0">
              <a:solidFill>
                <a:srgbClr val="FEFFFF"/>
              </a:solidFill>
            </a:endParaRPr>
          </a:p>
          <a:p>
            <a:r>
              <a:rPr lang="en-US" sz="1800" b="1" dirty="0">
                <a:solidFill>
                  <a:srgbClr val="FEFFFF"/>
                </a:solidFill>
              </a:rPr>
              <a:t>Positioning</a:t>
            </a:r>
          </a:p>
          <a:p>
            <a:pPr marL="285750" indent="-285750">
              <a:buFont typeface="Arial" panose="020B0604020202020204" pitchFamily="34" charset="0"/>
              <a:buChar char="•"/>
            </a:pPr>
            <a:r>
              <a:rPr lang="en-US" sz="1800" b="1" dirty="0">
                <a:solidFill>
                  <a:srgbClr val="FEFFFF"/>
                </a:solidFill>
              </a:rPr>
              <a:t>Everyday Low Prices</a:t>
            </a:r>
            <a:r>
              <a:rPr lang="en-US" sz="1800" dirty="0">
                <a:solidFill>
                  <a:srgbClr val="FEFFFF"/>
                </a:solidFill>
              </a:rPr>
              <a:t>: Positions itself as a cost-efficient retailer for value-driven customers.</a:t>
            </a:r>
          </a:p>
          <a:p>
            <a:pPr marL="285750" indent="-285750">
              <a:buFont typeface="Arial" panose="020B0604020202020204" pitchFamily="34" charset="0"/>
              <a:buChar char="•"/>
            </a:pPr>
            <a:r>
              <a:rPr lang="en-US" sz="1800" b="1" dirty="0">
                <a:solidFill>
                  <a:srgbClr val="FEFFFF"/>
                </a:solidFill>
              </a:rPr>
              <a:t>One-Stop Shopping</a:t>
            </a:r>
            <a:r>
              <a:rPr lang="en-US" sz="1800" dirty="0">
                <a:solidFill>
                  <a:srgbClr val="FEFFFF"/>
                </a:solidFill>
              </a:rPr>
              <a:t>: Promotes convenience with a vast product assortment under one roof.</a:t>
            </a:r>
          </a:p>
          <a:p>
            <a:pPr marL="285750" indent="-285750">
              <a:buFont typeface="Arial" panose="020B0604020202020204" pitchFamily="34" charset="0"/>
              <a:buChar char="•"/>
            </a:pPr>
            <a:r>
              <a:rPr lang="en-US" sz="1800" b="1" dirty="0">
                <a:solidFill>
                  <a:srgbClr val="FEFFFF"/>
                </a:solidFill>
              </a:rPr>
              <a:t>Accessibility</a:t>
            </a:r>
            <a:r>
              <a:rPr lang="en-US" sz="1800" dirty="0">
                <a:solidFill>
                  <a:srgbClr val="FEFFFF"/>
                </a:solidFill>
              </a:rPr>
              <a:t>: Enhances availability through strategic locations and an efficient distribution network.</a:t>
            </a:r>
          </a:p>
          <a:p>
            <a:pPr marL="285750" indent="-285750">
              <a:buFont typeface="Arial" panose="020B0604020202020204" pitchFamily="34" charset="0"/>
              <a:buChar char="•"/>
            </a:pPr>
            <a:r>
              <a:rPr lang="en-US" sz="1800" b="1" dirty="0">
                <a:solidFill>
                  <a:srgbClr val="FEFFFF"/>
                </a:solidFill>
              </a:rPr>
              <a:t>Customer-Centric</a:t>
            </a:r>
            <a:r>
              <a:rPr lang="en-US" sz="1800" dirty="0">
                <a:solidFill>
                  <a:srgbClr val="FEFFFF"/>
                </a:solidFill>
              </a:rPr>
              <a:t>: Focuses on personalized experiences and customer satisfaction.</a:t>
            </a:r>
          </a:p>
          <a:p>
            <a:endParaRPr lang="en-US" sz="1600" dirty="0">
              <a:solidFill>
                <a:srgbClr val="FEFFFF"/>
              </a:solidFill>
            </a:endParaRPr>
          </a:p>
        </p:txBody>
      </p:sp>
      <p:pic>
        <p:nvPicPr>
          <p:cNvPr id="6" name="Picture Placeholder 5">
            <a:extLst>
              <a:ext uri="{FF2B5EF4-FFF2-40B4-BE49-F238E27FC236}">
                <a16:creationId xmlns:a16="http://schemas.microsoft.com/office/drawing/2014/main" id="{E1726FD8-2303-4E8A-0D6C-8FD8EF73B1F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4329" r="24329"/>
          <a:stretch/>
        </p:blipFill>
        <p:spPr>
          <a:xfrm>
            <a:off x="7040880" y="0"/>
            <a:ext cx="5121522" cy="6858000"/>
          </a:xfrm>
        </p:spPr>
      </p:pic>
      <p:sp>
        <p:nvSpPr>
          <p:cNvPr id="7" name="Text Placeholder 1">
            <a:extLst>
              <a:ext uri="{FF2B5EF4-FFF2-40B4-BE49-F238E27FC236}">
                <a16:creationId xmlns:a16="http://schemas.microsoft.com/office/drawing/2014/main" id="{F5BD0C7C-43E9-9222-9D55-574C7D2A5B91}"/>
              </a:ext>
            </a:extLst>
          </p:cNvPr>
          <p:cNvSpPr txBox="1">
            <a:spLocks/>
          </p:cNvSpPr>
          <p:nvPr/>
        </p:nvSpPr>
        <p:spPr>
          <a:xfrm>
            <a:off x="117950" y="228600"/>
            <a:ext cx="5956586" cy="11430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3600" dirty="0">
                <a:solidFill>
                  <a:srgbClr val="FFC31F"/>
                </a:solidFill>
              </a:rPr>
              <a:t>STP Analysis</a:t>
            </a:r>
          </a:p>
        </p:txBody>
      </p:sp>
      <p:sp>
        <p:nvSpPr>
          <p:cNvPr id="5" name="TextBox 4">
            <a:extLst>
              <a:ext uri="{FF2B5EF4-FFF2-40B4-BE49-F238E27FC236}">
                <a16:creationId xmlns:a16="http://schemas.microsoft.com/office/drawing/2014/main" id="{3537AFF0-76D7-104B-122A-A00FD1EFCA25}"/>
              </a:ext>
            </a:extLst>
          </p:cNvPr>
          <p:cNvSpPr txBox="1"/>
          <p:nvPr/>
        </p:nvSpPr>
        <p:spPr>
          <a:xfrm>
            <a:off x="11804904" y="6483096"/>
            <a:ext cx="256802" cy="261610"/>
          </a:xfrm>
          <a:prstGeom prst="rect">
            <a:avLst/>
          </a:prstGeom>
          <a:noFill/>
        </p:spPr>
        <p:txBody>
          <a:bodyPr wrap="none" rtlCol="0">
            <a:spAutoFit/>
          </a:bodyPr>
          <a:lstStyle/>
          <a:p>
            <a:r>
              <a:rPr lang="en-US" sz="1050">
                <a:solidFill>
                  <a:srgbClr val="FEFFFF"/>
                </a:solidFill>
                <a:latin typeface="Bogle" panose="020B0503020203060203"/>
              </a:rPr>
              <a:t>4</a:t>
            </a:r>
          </a:p>
        </p:txBody>
      </p:sp>
      <p:pic>
        <p:nvPicPr>
          <p:cNvPr id="8" name="Picture 7">
            <a:extLst>
              <a:ext uri="{FF2B5EF4-FFF2-40B4-BE49-F238E27FC236}">
                <a16:creationId xmlns:a16="http://schemas.microsoft.com/office/drawing/2014/main" id="{7719012D-002E-2E4A-082F-2BBED61A7F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3412" y="5943600"/>
            <a:ext cx="2340374" cy="812800"/>
          </a:xfrm>
          <a:prstGeom prst="rect">
            <a:avLst/>
          </a:prstGeom>
        </p:spPr>
      </p:pic>
      <p:sp>
        <p:nvSpPr>
          <p:cNvPr id="3" name="TextBox 2">
            <a:extLst>
              <a:ext uri="{FF2B5EF4-FFF2-40B4-BE49-F238E27FC236}">
                <a16:creationId xmlns:a16="http://schemas.microsoft.com/office/drawing/2014/main" id="{0DF72AF4-E44B-25DC-BDFD-FE58AF750CF6}"/>
              </a:ext>
            </a:extLst>
          </p:cNvPr>
          <p:cNvSpPr txBox="1"/>
          <p:nvPr/>
        </p:nvSpPr>
        <p:spPr>
          <a:xfrm>
            <a:off x="7467600" y="6858000"/>
            <a:ext cx="4694802" cy="230832"/>
          </a:xfrm>
          <a:prstGeom prst="rect">
            <a:avLst/>
          </a:prstGeom>
          <a:noFill/>
        </p:spPr>
        <p:txBody>
          <a:bodyPr wrap="square" rtlCol="0">
            <a:spAutoFit/>
          </a:bodyPr>
          <a:lstStyle/>
          <a:p>
            <a:r>
              <a:rPr lang="en-US" sz="900">
                <a:hlinkClick r:id="rId3" tooltip="https://www.flickr.com/photos/virginiaretail/43743950741"/>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33966451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F9A1F-8962-3A17-6726-1835E33A5917}"/>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E8E626D-6056-2A96-4DBB-7081FDF3863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325" r="3325"/>
          <a:stretch/>
        </p:blipFill>
        <p:spPr>
          <a:xfrm>
            <a:off x="7040880" y="0"/>
            <a:ext cx="5121522" cy="6858000"/>
          </a:xfrm>
        </p:spPr>
      </p:pic>
      <p:sp>
        <p:nvSpPr>
          <p:cNvPr id="2" name="Text Placeholder 1">
            <a:extLst>
              <a:ext uri="{FF2B5EF4-FFF2-40B4-BE49-F238E27FC236}">
                <a16:creationId xmlns:a16="http://schemas.microsoft.com/office/drawing/2014/main" id="{D458063E-E866-B3D6-34B2-DF338FEF2F01}"/>
              </a:ext>
            </a:extLst>
          </p:cNvPr>
          <p:cNvSpPr>
            <a:spLocks noGrp="1"/>
          </p:cNvSpPr>
          <p:nvPr>
            <p:ph type="body" sz="quarter" idx="10"/>
          </p:nvPr>
        </p:nvSpPr>
        <p:spPr>
          <a:xfrm>
            <a:off x="256032" y="1143000"/>
            <a:ext cx="6501272" cy="5486400"/>
          </a:xfrm>
        </p:spPr>
        <p:txBody>
          <a:bodyPr>
            <a:normAutofit fontScale="92500" lnSpcReduction="10000"/>
          </a:bodyPr>
          <a:lstStyle/>
          <a:p>
            <a:r>
              <a:rPr lang="en-US" sz="1600" b="1" dirty="0">
                <a:solidFill>
                  <a:srgbClr val="FEFFFF"/>
                </a:solidFill>
              </a:rPr>
              <a:t>Low Pricing Strategy</a:t>
            </a:r>
            <a:br>
              <a:rPr lang="en-US" sz="1600" dirty="0">
                <a:solidFill>
                  <a:srgbClr val="FEFFFF"/>
                </a:solidFill>
              </a:rPr>
            </a:br>
            <a:r>
              <a:rPr lang="en-US" sz="1600" b="1" dirty="0">
                <a:solidFill>
                  <a:srgbClr val="FEFFFF"/>
                </a:solidFill>
              </a:rPr>
              <a:t>"Everyday Low Prices" (EDLP)</a:t>
            </a:r>
            <a:r>
              <a:rPr lang="en-US" sz="1600" dirty="0">
                <a:solidFill>
                  <a:srgbClr val="FEFFFF"/>
                </a:solidFill>
              </a:rPr>
              <a:t> attract budget-conscious consumers.</a:t>
            </a:r>
          </a:p>
          <a:p>
            <a:pPr marL="285750" indent="-285750">
              <a:buFont typeface="Arial" panose="020B0604020202020204" pitchFamily="34" charset="0"/>
              <a:buChar char="•"/>
            </a:pPr>
            <a:r>
              <a:rPr lang="en-US" sz="1600" dirty="0">
                <a:solidFill>
                  <a:srgbClr val="FEFFFF"/>
                </a:solidFill>
              </a:rPr>
              <a:t>Walmart’s efficient </a:t>
            </a:r>
            <a:r>
              <a:rPr lang="en-US" sz="1600" b="1" dirty="0">
                <a:solidFill>
                  <a:srgbClr val="FEFFFF"/>
                </a:solidFill>
              </a:rPr>
              <a:t>supply chain management</a:t>
            </a:r>
            <a:r>
              <a:rPr lang="en-US" sz="1600" dirty="0">
                <a:solidFill>
                  <a:srgbClr val="FEFFFF"/>
                </a:solidFill>
              </a:rPr>
              <a:t> and large-scale operations help maintain </a:t>
            </a:r>
            <a:r>
              <a:rPr lang="en-US" sz="1600" b="1" dirty="0">
                <a:solidFill>
                  <a:srgbClr val="FEFFFF"/>
                </a:solidFill>
              </a:rPr>
              <a:t>competitive pricing</a:t>
            </a:r>
            <a:r>
              <a:rPr lang="en-US" sz="1600" dirty="0">
                <a:solidFill>
                  <a:srgbClr val="FEFFFF"/>
                </a:solidFill>
              </a:rPr>
              <a:t>.</a:t>
            </a:r>
          </a:p>
          <a:p>
            <a:pPr marL="285750" indent="-285750">
              <a:buFont typeface="Arial" panose="020B0604020202020204" pitchFamily="34" charset="0"/>
              <a:buChar char="•"/>
            </a:pPr>
            <a:r>
              <a:rPr lang="en-US" sz="1600" dirty="0">
                <a:solidFill>
                  <a:srgbClr val="FEFFFF"/>
                </a:solidFill>
              </a:rPr>
              <a:t>Price match guarantees enhance customer trust and reinforce its value proposition.</a:t>
            </a:r>
          </a:p>
          <a:p>
            <a:pPr>
              <a:buFont typeface="Arial" panose="020B0604020202020204" pitchFamily="34" charset="0"/>
              <a:buChar char="•"/>
            </a:pPr>
            <a:endParaRPr lang="en-US" sz="1600" dirty="0">
              <a:solidFill>
                <a:srgbClr val="FEFFFF"/>
              </a:solidFill>
            </a:endParaRPr>
          </a:p>
          <a:p>
            <a:r>
              <a:rPr lang="en-US" sz="1600" b="1" dirty="0">
                <a:solidFill>
                  <a:srgbClr val="FEFFFF"/>
                </a:solidFill>
              </a:rPr>
              <a:t>Multichannel Marketing</a:t>
            </a:r>
            <a:br>
              <a:rPr lang="en-US" sz="1600" dirty="0">
                <a:solidFill>
                  <a:srgbClr val="FEFFFF"/>
                </a:solidFill>
              </a:rPr>
            </a:br>
            <a:r>
              <a:rPr lang="en-US" sz="1600" dirty="0">
                <a:solidFill>
                  <a:srgbClr val="FEFFFF"/>
                </a:solidFill>
              </a:rPr>
              <a:t>     Walmart uses a </a:t>
            </a:r>
            <a:r>
              <a:rPr lang="en-US" sz="1600" b="1" dirty="0">
                <a:solidFill>
                  <a:srgbClr val="FEFFFF"/>
                </a:solidFill>
              </a:rPr>
              <a:t>multichannel approach</a:t>
            </a:r>
            <a:r>
              <a:rPr lang="en-US" sz="1600" dirty="0">
                <a:solidFill>
                  <a:srgbClr val="FEFFFF"/>
                </a:solidFill>
              </a:rPr>
              <a:t>, reaching customers via </a:t>
            </a:r>
            <a:r>
              <a:rPr lang="en-US" sz="1600" b="1" dirty="0">
                <a:solidFill>
                  <a:srgbClr val="FEFFFF"/>
                </a:solidFill>
              </a:rPr>
              <a:t>TV ads</a:t>
            </a:r>
            <a:r>
              <a:rPr lang="en-US" sz="1600" dirty="0">
                <a:solidFill>
                  <a:srgbClr val="FEFFFF"/>
                </a:solidFill>
              </a:rPr>
              <a:t>, </a:t>
            </a:r>
            <a:r>
              <a:rPr lang="en-US" sz="1600" b="1" dirty="0">
                <a:solidFill>
                  <a:srgbClr val="FEFFFF"/>
                </a:solidFill>
              </a:rPr>
              <a:t>online advertisements</a:t>
            </a:r>
            <a:r>
              <a:rPr lang="en-US" sz="1600" dirty="0">
                <a:solidFill>
                  <a:srgbClr val="FEFFFF"/>
                </a:solidFill>
              </a:rPr>
              <a:t>, </a:t>
            </a:r>
            <a:r>
              <a:rPr lang="en-US" sz="1600" b="1" dirty="0">
                <a:solidFill>
                  <a:srgbClr val="FEFFFF"/>
                </a:solidFill>
              </a:rPr>
              <a:t>social media</a:t>
            </a:r>
            <a:r>
              <a:rPr lang="en-US" sz="1600" dirty="0">
                <a:solidFill>
                  <a:srgbClr val="FEFFFF"/>
                </a:solidFill>
              </a:rPr>
              <a:t>, and </a:t>
            </a:r>
            <a:r>
              <a:rPr lang="en-US" sz="1600" b="1" dirty="0">
                <a:solidFill>
                  <a:srgbClr val="FEFFFF"/>
                </a:solidFill>
              </a:rPr>
              <a:t>in-store promotions</a:t>
            </a:r>
            <a:r>
              <a:rPr lang="en-US" sz="1600" dirty="0">
                <a:solidFill>
                  <a:srgbClr val="FEFFFF"/>
                </a:solidFill>
              </a:rPr>
              <a:t>.</a:t>
            </a:r>
          </a:p>
          <a:p>
            <a:pPr marL="285750" indent="-285750">
              <a:buFont typeface="Arial" panose="020B0604020202020204" pitchFamily="34" charset="0"/>
              <a:buChar char="•"/>
            </a:pPr>
            <a:r>
              <a:rPr lang="en-US" sz="1600" dirty="0">
                <a:solidFill>
                  <a:srgbClr val="FEFFFF"/>
                </a:solidFill>
              </a:rPr>
              <a:t>This strategy ensures </a:t>
            </a:r>
            <a:r>
              <a:rPr lang="en-US" sz="1600" b="1" dirty="0">
                <a:solidFill>
                  <a:srgbClr val="FEFFFF"/>
                </a:solidFill>
              </a:rPr>
              <a:t>high visibility</a:t>
            </a:r>
            <a:r>
              <a:rPr lang="en-US" sz="1600" dirty="0">
                <a:solidFill>
                  <a:srgbClr val="FEFFFF"/>
                </a:solidFill>
              </a:rPr>
              <a:t> and engagement with a </a:t>
            </a:r>
            <a:r>
              <a:rPr lang="en-US" sz="1600" b="1" dirty="0">
                <a:solidFill>
                  <a:srgbClr val="FEFFFF"/>
                </a:solidFill>
              </a:rPr>
              <a:t>diverse audience</a:t>
            </a:r>
            <a:r>
              <a:rPr lang="en-US" sz="1600" dirty="0">
                <a:solidFill>
                  <a:srgbClr val="FEFFFF"/>
                </a:solidFill>
              </a:rPr>
              <a:t>, strengthening its brand presence.</a:t>
            </a:r>
          </a:p>
          <a:p>
            <a:endParaRPr lang="en-US" sz="1600" dirty="0">
              <a:solidFill>
                <a:srgbClr val="FEFFFF"/>
              </a:solidFill>
            </a:endParaRPr>
          </a:p>
          <a:p>
            <a:r>
              <a:rPr lang="en-US" sz="1600" b="1" dirty="0">
                <a:solidFill>
                  <a:srgbClr val="FEFFFF"/>
                </a:solidFill>
              </a:rPr>
              <a:t>E-commerce and Digital Marketing</a:t>
            </a:r>
            <a:br>
              <a:rPr lang="en-US" sz="1600" dirty="0">
                <a:solidFill>
                  <a:srgbClr val="FEFFFF"/>
                </a:solidFill>
              </a:rPr>
            </a:br>
            <a:r>
              <a:rPr lang="en-US" sz="1600" dirty="0">
                <a:solidFill>
                  <a:srgbClr val="FEFFFF"/>
                </a:solidFill>
              </a:rPr>
              <a:t>      Walmart heavily invests in </a:t>
            </a:r>
            <a:r>
              <a:rPr lang="en-US" sz="1600" b="1" dirty="0">
                <a:solidFill>
                  <a:srgbClr val="FEFFFF"/>
                </a:solidFill>
              </a:rPr>
              <a:t>online platforms</a:t>
            </a:r>
            <a:r>
              <a:rPr lang="en-US" sz="1600" dirty="0">
                <a:solidFill>
                  <a:srgbClr val="FEFFFF"/>
                </a:solidFill>
              </a:rPr>
              <a:t> like </a:t>
            </a:r>
            <a:r>
              <a:rPr lang="en-US" sz="1600" b="1" dirty="0">
                <a:solidFill>
                  <a:srgbClr val="FEFFFF"/>
                </a:solidFill>
              </a:rPr>
              <a:t>grocery pickup</a:t>
            </a:r>
            <a:r>
              <a:rPr lang="en-US" sz="1600" dirty="0">
                <a:solidFill>
                  <a:srgbClr val="FEFFFF"/>
                </a:solidFill>
              </a:rPr>
              <a:t> and </a:t>
            </a:r>
            <a:r>
              <a:rPr lang="en-US" sz="1600" b="1" dirty="0">
                <a:solidFill>
                  <a:srgbClr val="FEFFFF"/>
                </a:solidFill>
              </a:rPr>
              <a:t>home delivery</a:t>
            </a:r>
            <a:r>
              <a:rPr lang="en-US" sz="1600" dirty="0">
                <a:solidFill>
                  <a:srgbClr val="FEFFFF"/>
                </a:solidFill>
              </a:rPr>
              <a:t> for </a:t>
            </a:r>
            <a:r>
              <a:rPr lang="en-US" sz="1600" b="1" dirty="0">
                <a:solidFill>
                  <a:srgbClr val="FEFFFF"/>
                </a:solidFill>
              </a:rPr>
              <a:t>seamless shopping</a:t>
            </a:r>
            <a:r>
              <a:rPr lang="en-US" sz="1600" dirty="0">
                <a:solidFill>
                  <a:srgbClr val="FEFFFF"/>
                </a:solidFill>
              </a:rPr>
              <a:t> experiences.</a:t>
            </a:r>
          </a:p>
          <a:p>
            <a:pPr marL="285750" indent="-285750">
              <a:buFont typeface="Arial" panose="020B0604020202020204" pitchFamily="34" charset="0"/>
              <a:buChar char="•"/>
            </a:pPr>
            <a:r>
              <a:rPr lang="en-US" sz="1600" dirty="0">
                <a:solidFill>
                  <a:srgbClr val="FEFFFF"/>
                </a:solidFill>
              </a:rPr>
              <a:t>Extensive </a:t>
            </a:r>
            <a:r>
              <a:rPr lang="en-US" sz="1600" b="1" dirty="0">
                <a:solidFill>
                  <a:srgbClr val="FEFFFF"/>
                </a:solidFill>
              </a:rPr>
              <a:t>email marketing</a:t>
            </a:r>
            <a:r>
              <a:rPr lang="en-US" sz="1600" dirty="0">
                <a:solidFill>
                  <a:srgbClr val="FEFFFF"/>
                </a:solidFill>
              </a:rPr>
              <a:t> campaigns promote </a:t>
            </a:r>
            <a:r>
              <a:rPr lang="en-US" sz="1600" b="1" dirty="0">
                <a:solidFill>
                  <a:srgbClr val="FEFFFF"/>
                </a:solidFill>
              </a:rPr>
              <a:t>deals, personalized offers</a:t>
            </a:r>
            <a:r>
              <a:rPr lang="en-US" sz="1600" dirty="0">
                <a:solidFill>
                  <a:srgbClr val="FEFFFF"/>
                </a:solidFill>
              </a:rPr>
              <a:t>, and </a:t>
            </a:r>
            <a:r>
              <a:rPr lang="en-US" sz="1600" b="1" dirty="0">
                <a:solidFill>
                  <a:srgbClr val="FEFFFF"/>
                </a:solidFill>
              </a:rPr>
              <a:t>seasonal sales</a:t>
            </a:r>
            <a:r>
              <a:rPr lang="en-US" sz="1600" dirty="0">
                <a:solidFill>
                  <a:srgbClr val="FEFFFF"/>
                </a:solidFill>
              </a:rPr>
              <a:t>.</a:t>
            </a:r>
          </a:p>
          <a:p>
            <a:pPr marL="285750" indent="-285750">
              <a:buFont typeface="Arial" panose="020B0604020202020204" pitchFamily="34" charset="0"/>
              <a:buChar char="•"/>
            </a:pPr>
            <a:r>
              <a:rPr lang="en-US" sz="1600" dirty="0">
                <a:solidFill>
                  <a:srgbClr val="FEFFFF"/>
                </a:solidFill>
              </a:rPr>
              <a:t>Adoption of </a:t>
            </a:r>
            <a:r>
              <a:rPr lang="en-US" sz="1600" b="1" dirty="0">
                <a:solidFill>
                  <a:srgbClr val="FEFFFF"/>
                </a:solidFill>
              </a:rPr>
              <a:t>mobile payment systems</a:t>
            </a:r>
            <a:r>
              <a:rPr lang="en-US" sz="1600" dirty="0">
                <a:solidFill>
                  <a:srgbClr val="FEFFFF"/>
                </a:solidFill>
              </a:rPr>
              <a:t>, </a:t>
            </a:r>
            <a:r>
              <a:rPr lang="en-US" sz="1600" b="1" dirty="0">
                <a:solidFill>
                  <a:srgbClr val="FEFFFF"/>
                </a:solidFill>
              </a:rPr>
              <a:t>drones for delivery</a:t>
            </a:r>
            <a:r>
              <a:rPr lang="en-US" sz="1600" dirty="0">
                <a:solidFill>
                  <a:srgbClr val="FEFFFF"/>
                </a:solidFill>
              </a:rPr>
              <a:t>, and </a:t>
            </a:r>
            <a:r>
              <a:rPr lang="en-US" sz="1600" b="1" dirty="0">
                <a:solidFill>
                  <a:srgbClr val="FEFFFF"/>
                </a:solidFill>
              </a:rPr>
              <a:t>advanced inventory management</a:t>
            </a:r>
            <a:r>
              <a:rPr lang="en-US" sz="1600" dirty="0">
                <a:solidFill>
                  <a:srgbClr val="FEFFFF"/>
                </a:solidFill>
              </a:rPr>
              <a:t> streamlines operations and improves </a:t>
            </a:r>
            <a:r>
              <a:rPr lang="en-US" sz="1600" b="1" dirty="0">
                <a:solidFill>
                  <a:srgbClr val="FEFFFF"/>
                </a:solidFill>
              </a:rPr>
              <a:t>customer satisfaction</a:t>
            </a:r>
            <a:r>
              <a:rPr lang="en-US" sz="1600" dirty="0">
                <a:solidFill>
                  <a:srgbClr val="FEFFFF"/>
                </a:solidFill>
              </a:rPr>
              <a:t>.</a:t>
            </a:r>
          </a:p>
          <a:p>
            <a:pPr>
              <a:buFont typeface="Arial" panose="020B0604020202020204" pitchFamily="34" charset="0"/>
              <a:buChar char="•"/>
            </a:pPr>
            <a:endParaRPr lang="en-US" sz="800" dirty="0">
              <a:solidFill>
                <a:srgbClr val="FEFFFF"/>
              </a:solidFill>
            </a:endParaRPr>
          </a:p>
          <a:p>
            <a:endParaRPr lang="en-US" sz="1600" dirty="0">
              <a:solidFill>
                <a:srgbClr val="FEFFFF"/>
              </a:solidFill>
            </a:endParaRPr>
          </a:p>
        </p:txBody>
      </p:sp>
      <p:sp>
        <p:nvSpPr>
          <p:cNvPr id="7" name="Text Placeholder 1">
            <a:extLst>
              <a:ext uri="{FF2B5EF4-FFF2-40B4-BE49-F238E27FC236}">
                <a16:creationId xmlns:a16="http://schemas.microsoft.com/office/drawing/2014/main" id="{BCCBDAA5-C6B5-649C-E8AE-5F2DD5C3D386}"/>
              </a:ext>
            </a:extLst>
          </p:cNvPr>
          <p:cNvSpPr txBox="1">
            <a:spLocks/>
          </p:cNvSpPr>
          <p:nvPr/>
        </p:nvSpPr>
        <p:spPr>
          <a:xfrm>
            <a:off x="117950" y="228600"/>
            <a:ext cx="5956586" cy="11430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3600" dirty="0">
                <a:solidFill>
                  <a:srgbClr val="FFC31F"/>
                </a:solidFill>
              </a:rPr>
              <a:t>Marketing Strategies</a:t>
            </a:r>
          </a:p>
        </p:txBody>
      </p:sp>
      <p:sp>
        <p:nvSpPr>
          <p:cNvPr id="5" name="TextBox 4">
            <a:extLst>
              <a:ext uri="{FF2B5EF4-FFF2-40B4-BE49-F238E27FC236}">
                <a16:creationId xmlns:a16="http://schemas.microsoft.com/office/drawing/2014/main" id="{27E0BC5E-2903-AB82-D1CC-146458458F4D}"/>
              </a:ext>
            </a:extLst>
          </p:cNvPr>
          <p:cNvSpPr txBox="1"/>
          <p:nvPr/>
        </p:nvSpPr>
        <p:spPr>
          <a:xfrm>
            <a:off x="11804904" y="6483096"/>
            <a:ext cx="256802" cy="261610"/>
          </a:xfrm>
          <a:prstGeom prst="rect">
            <a:avLst/>
          </a:prstGeom>
          <a:noFill/>
        </p:spPr>
        <p:txBody>
          <a:bodyPr wrap="none" rtlCol="0">
            <a:spAutoFit/>
          </a:bodyPr>
          <a:lstStyle/>
          <a:p>
            <a:r>
              <a:rPr lang="en-US" sz="1050">
                <a:solidFill>
                  <a:srgbClr val="FEFFFF"/>
                </a:solidFill>
                <a:latin typeface="Bogle" panose="020B0503020203060203"/>
              </a:rPr>
              <a:t>4</a:t>
            </a:r>
          </a:p>
        </p:txBody>
      </p:sp>
      <p:pic>
        <p:nvPicPr>
          <p:cNvPr id="8" name="Picture 7">
            <a:extLst>
              <a:ext uri="{FF2B5EF4-FFF2-40B4-BE49-F238E27FC236}">
                <a16:creationId xmlns:a16="http://schemas.microsoft.com/office/drawing/2014/main" id="{98A4C312-FAC9-7D76-1644-6EA6214557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3412" y="5943600"/>
            <a:ext cx="2340374" cy="812800"/>
          </a:xfrm>
          <a:prstGeom prst="rect">
            <a:avLst/>
          </a:prstGeom>
        </p:spPr>
      </p:pic>
    </p:spTree>
    <p:extLst>
      <p:ext uri="{BB962C8B-B14F-4D97-AF65-F5344CB8AC3E}">
        <p14:creationId xmlns:p14="http://schemas.microsoft.com/office/powerpoint/2010/main" val="33083549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14CB9-5DBB-DECE-9948-4F1A3A5022B5}"/>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CA52E63-B9B3-9395-55FE-C1A4AF2CE26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325" r="3325"/>
          <a:stretch/>
        </p:blipFill>
        <p:spPr>
          <a:xfrm>
            <a:off x="7040880" y="0"/>
            <a:ext cx="5121522" cy="6858000"/>
          </a:xfrm>
        </p:spPr>
      </p:pic>
      <p:sp>
        <p:nvSpPr>
          <p:cNvPr id="2" name="Text Placeholder 1">
            <a:extLst>
              <a:ext uri="{FF2B5EF4-FFF2-40B4-BE49-F238E27FC236}">
                <a16:creationId xmlns:a16="http://schemas.microsoft.com/office/drawing/2014/main" id="{714C47AD-992A-09BC-FAB8-BBCFD4AF68EB}"/>
              </a:ext>
            </a:extLst>
          </p:cNvPr>
          <p:cNvSpPr>
            <a:spLocks noGrp="1"/>
          </p:cNvSpPr>
          <p:nvPr>
            <p:ph type="body" sz="quarter" idx="10"/>
          </p:nvPr>
        </p:nvSpPr>
        <p:spPr>
          <a:xfrm>
            <a:off x="256032" y="1143000"/>
            <a:ext cx="6501272" cy="5486400"/>
          </a:xfrm>
        </p:spPr>
        <p:txBody>
          <a:bodyPr>
            <a:normAutofit/>
          </a:bodyPr>
          <a:lstStyle/>
          <a:p>
            <a:r>
              <a:rPr lang="en-US" sz="1600" b="1" dirty="0">
                <a:solidFill>
                  <a:srgbClr val="FEFFFF"/>
                </a:solidFill>
              </a:rPr>
              <a:t>Customer Loyalty Programs</a:t>
            </a:r>
          </a:p>
          <a:p>
            <a:pPr marL="285750" indent="-285750">
              <a:buFont typeface="Arial" panose="020B0604020202020204" pitchFamily="34" charset="0"/>
              <a:buChar char="•"/>
            </a:pPr>
            <a:r>
              <a:rPr lang="en-US" sz="1600" dirty="0">
                <a:solidFill>
                  <a:srgbClr val="FEFFFF"/>
                </a:solidFill>
              </a:rPr>
              <a:t>Programs like </a:t>
            </a:r>
            <a:r>
              <a:rPr lang="en-US" sz="1600" b="1" dirty="0">
                <a:solidFill>
                  <a:srgbClr val="FEFFFF"/>
                </a:solidFill>
              </a:rPr>
              <a:t>Walmart+</a:t>
            </a:r>
            <a:r>
              <a:rPr lang="en-US" sz="1600" dirty="0">
                <a:solidFill>
                  <a:srgbClr val="FEFFFF"/>
                </a:solidFill>
              </a:rPr>
              <a:t> (offering free delivery, fuel discounts, exclusive deals) and </a:t>
            </a:r>
            <a:r>
              <a:rPr lang="en-US" sz="1600" b="1" dirty="0">
                <a:solidFill>
                  <a:srgbClr val="FEFFFF"/>
                </a:solidFill>
              </a:rPr>
              <a:t>Savings Catcher</a:t>
            </a:r>
            <a:r>
              <a:rPr lang="en-US" sz="1600" dirty="0">
                <a:solidFill>
                  <a:srgbClr val="FEFFFF"/>
                </a:solidFill>
              </a:rPr>
              <a:t> encourage </a:t>
            </a:r>
            <a:r>
              <a:rPr lang="en-US" sz="1600" b="1" dirty="0">
                <a:solidFill>
                  <a:srgbClr val="FEFFFF"/>
                </a:solidFill>
              </a:rPr>
              <a:t>repeat purchases</a:t>
            </a:r>
            <a:r>
              <a:rPr lang="en-US" sz="1600" dirty="0">
                <a:solidFill>
                  <a:srgbClr val="FEFFFF"/>
                </a:solidFill>
              </a:rPr>
              <a:t>.</a:t>
            </a:r>
          </a:p>
          <a:p>
            <a:pPr marL="285750" indent="-285750">
              <a:buFont typeface="Arial" panose="020B0604020202020204" pitchFamily="34" charset="0"/>
              <a:buChar char="•"/>
            </a:pPr>
            <a:r>
              <a:rPr lang="en-US" sz="1600" dirty="0">
                <a:solidFill>
                  <a:srgbClr val="FEFFFF"/>
                </a:solidFill>
              </a:rPr>
              <a:t>Designed to retain customers, these programs provide </a:t>
            </a:r>
            <a:r>
              <a:rPr lang="en-US" sz="1600" b="1" dirty="0">
                <a:solidFill>
                  <a:srgbClr val="FEFFFF"/>
                </a:solidFill>
              </a:rPr>
              <a:t>ongoing value</a:t>
            </a:r>
            <a:r>
              <a:rPr lang="en-US" sz="1600" dirty="0">
                <a:solidFill>
                  <a:srgbClr val="FEFFFF"/>
                </a:solidFill>
              </a:rPr>
              <a:t> and enhance customer loyalty.</a:t>
            </a:r>
          </a:p>
          <a:p>
            <a:endParaRPr lang="en-US" sz="1600" dirty="0">
              <a:solidFill>
                <a:srgbClr val="FEFFFF"/>
              </a:solidFill>
            </a:endParaRPr>
          </a:p>
          <a:p>
            <a:r>
              <a:rPr lang="en-US" sz="1600" dirty="0">
                <a:solidFill>
                  <a:srgbClr val="FEFFFF"/>
                </a:solidFill>
              </a:rPr>
              <a:t>Seasonal Promotions and Discounts</a:t>
            </a:r>
          </a:p>
          <a:p>
            <a:pPr marL="285750" indent="-285750">
              <a:buFont typeface="Arial" panose="020B0604020202020204" pitchFamily="34" charset="0"/>
              <a:buChar char="•"/>
            </a:pPr>
            <a:r>
              <a:rPr lang="en-US" sz="1600" dirty="0">
                <a:solidFill>
                  <a:srgbClr val="FEFFFF"/>
                </a:solidFill>
              </a:rPr>
              <a:t>Walmart runs </a:t>
            </a:r>
            <a:r>
              <a:rPr lang="en-US" sz="1600" b="1" dirty="0">
                <a:solidFill>
                  <a:srgbClr val="FEFFFF"/>
                </a:solidFill>
              </a:rPr>
              <a:t>heavy promotions</a:t>
            </a:r>
            <a:r>
              <a:rPr lang="en-US" sz="1600" dirty="0">
                <a:solidFill>
                  <a:srgbClr val="FEFFFF"/>
                </a:solidFill>
              </a:rPr>
              <a:t> during key seasons like </a:t>
            </a:r>
            <a:r>
              <a:rPr lang="en-US" sz="1600" b="1" dirty="0">
                <a:solidFill>
                  <a:srgbClr val="FEFFFF"/>
                </a:solidFill>
              </a:rPr>
              <a:t>Black Friday</a:t>
            </a:r>
            <a:r>
              <a:rPr lang="en-US" sz="1600" dirty="0">
                <a:solidFill>
                  <a:srgbClr val="FEFFFF"/>
                </a:solidFill>
              </a:rPr>
              <a:t>, </a:t>
            </a:r>
            <a:r>
              <a:rPr lang="en-US" sz="1600" b="1" dirty="0">
                <a:solidFill>
                  <a:srgbClr val="FEFFFF"/>
                </a:solidFill>
              </a:rPr>
              <a:t>Cyber Monday</a:t>
            </a:r>
            <a:r>
              <a:rPr lang="en-US" sz="1600" dirty="0">
                <a:solidFill>
                  <a:srgbClr val="FEFFFF"/>
                </a:solidFill>
              </a:rPr>
              <a:t>, and </a:t>
            </a:r>
            <a:r>
              <a:rPr lang="en-US" sz="1600" b="1" dirty="0">
                <a:solidFill>
                  <a:srgbClr val="FEFFFF"/>
                </a:solidFill>
              </a:rPr>
              <a:t>Back-to-School</a:t>
            </a:r>
            <a:r>
              <a:rPr lang="en-US" sz="1600" dirty="0">
                <a:solidFill>
                  <a:srgbClr val="FEFFFF"/>
                </a:solidFill>
              </a:rPr>
              <a:t>.</a:t>
            </a:r>
          </a:p>
          <a:p>
            <a:pPr marL="285750" indent="-285750">
              <a:buFont typeface="Arial" panose="020B0604020202020204" pitchFamily="34" charset="0"/>
              <a:buChar char="•"/>
            </a:pPr>
            <a:r>
              <a:rPr lang="en-US" sz="1600" dirty="0">
                <a:solidFill>
                  <a:srgbClr val="FEFFFF"/>
                </a:solidFill>
              </a:rPr>
              <a:t>Offers </a:t>
            </a:r>
            <a:r>
              <a:rPr lang="en-US" sz="1600" b="1" dirty="0">
                <a:solidFill>
                  <a:srgbClr val="FEFFFF"/>
                </a:solidFill>
              </a:rPr>
              <a:t>substantial discounts</a:t>
            </a:r>
            <a:r>
              <a:rPr lang="en-US" sz="1600" dirty="0">
                <a:solidFill>
                  <a:srgbClr val="FEFFFF"/>
                </a:solidFill>
              </a:rPr>
              <a:t> and </a:t>
            </a:r>
            <a:r>
              <a:rPr lang="en-US" sz="1600" b="1" dirty="0">
                <a:solidFill>
                  <a:srgbClr val="FEFFFF"/>
                </a:solidFill>
              </a:rPr>
              <a:t>combo deals</a:t>
            </a:r>
            <a:r>
              <a:rPr lang="en-US" sz="1600" dirty="0">
                <a:solidFill>
                  <a:srgbClr val="FEFFFF"/>
                </a:solidFill>
              </a:rPr>
              <a:t> attract customers during peak shopping times.</a:t>
            </a:r>
          </a:p>
          <a:p>
            <a:br>
              <a:rPr lang="en-US" sz="1600" dirty="0">
                <a:solidFill>
                  <a:srgbClr val="FEFFFF"/>
                </a:solidFill>
              </a:rPr>
            </a:br>
            <a:br>
              <a:rPr lang="en-US" sz="1600" dirty="0">
                <a:solidFill>
                  <a:srgbClr val="FEFFFF"/>
                </a:solidFill>
              </a:rPr>
            </a:br>
            <a:r>
              <a:rPr lang="en-US" sz="1600" dirty="0">
                <a:solidFill>
                  <a:srgbClr val="FEFFFF"/>
                </a:solidFill>
              </a:rPr>
              <a:t>Omni-Channel Approach</a:t>
            </a:r>
          </a:p>
          <a:p>
            <a:pPr marL="285750" indent="-285750">
              <a:buFont typeface="Arial" panose="020B0604020202020204" pitchFamily="34" charset="0"/>
              <a:buChar char="•"/>
            </a:pPr>
            <a:r>
              <a:rPr lang="en-US" sz="1600" dirty="0">
                <a:solidFill>
                  <a:srgbClr val="FEFFFF"/>
                </a:solidFill>
              </a:rPr>
              <a:t>Walmart blends </a:t>
            </a:r>
            <a:r>
              <a:rPr lang="en-US" sz="1600" b="1" dirty="0">
                <a:solidFill>
                  <a:srgbClr val="FEFFFF"/>
                </a:solidFill>
              </a:rPr>
              <a:t>in-store</a:t>
            </a:r>
            <a:r>
              <a:rPr lang="en-US" sz="1600" dirty="0">
                <a:solidFill>
                  <a:srgbClr val="FEFFFF"/>
                </a:solidFill>
              </a:rPr>
              <a:t> and </a:t>
            </a:r>
            <a:r>
              <a:rPr lang="en-US" sz="1600" b="1" dirty="0">
                <a:solidFill>
                  <a:srgbClr val="FEFFFF"/>
                </a:solidFill>
              </a:rPr>
              <a:t>online shopping experiences</a:t>
            </a:r>
            <a:r>
              <a:rPr lang="en-US" sz="1600" dirty="0">
                <a:solidFill>
                  <a:srgbClr val="FEFFFF"/>
                </a:solidFill>
              </a:rPr>
              <a:t> with features like </a:t>
            </a:r>
            <a:r>
              <a:rPr lang="en-US" sz="1600" b="1" dirty="0">
                <a:solidFill>
                  <a:srgbClr val="FEFFFF"/>
                </a:solidFill>
              </a:rPr>
              <a:t>Buy Online, Pick Up in Store (BOPIS)</a:t>
            </a:r>
            <a:r>
              <a:rPr lang="en-US" sz="1600" dirty="0">
                <a:solidFill>
                  <a:srgbClr val="FEFFFF"/>
                </a:solidFill>
              </a:rPr>
              <a:t> and </a:t>
            </a:r>
            <a:r>
              <a:rPr lang="en-US" sz="1600" b="1" dirty="0">
                <a:solidFill>
                  <a:srgbClr val="FEFFFF"/>
                </a:solidFill>
              </a:rPr>
              <a:t>curbside pickups</a:t>
            </a:r>
            <a:r>
              <a:rPr lang="en-US" sz="1600" dirty="0">
                <a:solidFill>
                  <a:srgbClr val="FEFFFF"/>
                </a:solidFill>
              </a:rPr>
              <a:t>.</a:t>
            </a:r>
          </a:p>
          <a:p>
            <a:pPr marL="285750" indent="-285750">
              <a:buFont typeface="Arial" panose="020B0604020202020204" pitchFamily="34" charset="0"/>
              <a:buChar char="•"/>
            </a:pPr>
            <a:r>
              <a:rPr lang="en-US" sz="1600" dirty="0">
                <a:solidFill>
                  <a:srgbClr val="FEFFFF"/>
                </a:solidFill>
              </a:rPr>
              <a:t>This approach offers </a:t>
            </a:r>
            <a:r>
              <a:rPr lang="en-US" sz="1600" b="1" dirty="0">
                <a:solidFill>
                  <a:srgbClr val="FEFFFF"/>
                </a:solidFill>
              </a:rPr>
              <a:t>convenience</a:t>
            </a:r>
            <a:r>
              <a:rPr lang="en-US" sz="1600" dirty="0">
                <a:solidFill>
                  <a:srgbClr val="FEFFFF"/>
                </a:solidFill>
              </a:rPr>
              <a:t> and flexibility to customers, enhancing their shopping experience.</a:t>
            </a:r>
          </a:p>
          <a:p>
            <a:endParaRPr lang="en-US" sz="1600" dirty="0">
              <a:solidFill>
                <a:srgbClr val="FEFFFF"/>
              </a:solidFill>
            </a:endParaRPr>
          </a:p>
        </p:txBody>
      </p:sp>
      <p:sp>
        <p:nvSpPr>
          <p:cNvPr id="7" name="Text Placeholder 1">
            <a:extLst>
              <a:ext uri="{FF2B5EF4-FFF2-40B4-BE49-F238E27FC236}">
                <a16:creationId xmlns:a16="http://schemas.microsoft.com/office/drawing/2014/main" id="{FEB894CD-317F-421F-D916-CC65A3C18B5F}"/>
              </a:ext>
            </a:extLst>
          </p:cNvPr>
          <p:cNvSpPr txBox="1">
            <a:spLocks/>
          </p:cNvSpPr>
          <p:nvPr/>
        </p:nvSpPr>
        <p:spPr>
          <a:xfrm>
            <a:off x="117950" y="228600"/>
            <a:ext cx="5956586" cy="11430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3600" dirty="0">
                <a:solidFill>
                  <a:srgbClr val="FFC31F"/>
                </a:solidFill>
              </a:rPr>
              <a:t>Marketing Strategies</a:t>
            </a:r>
          </a:p>
        </p:txBody>
      </p:sp>
      <p:sp>
        <p:nvSpPr>
          <p:cNvPr id="5" name="TextBox 4">
            <a:extLst>
              <a:ext uri="{FF2B5EF4-FFF2-40B4-BE49-F238E27FC236}">
                <a16:creationId xmlns:a16="http://schemas.microsoft.com/office/drawing/2014/main" id="{D8CB285A-4758-5B23-30F8-6B87CCCF2845}"/>
              </a:ext>
            </a:extLst>
          </p:cNvPr>
          <p:cNvSpPr txBox="1"/>
          <p:nvPr/>
        </p:nvSpPr>
        <p:spPr>
          <a:xfrm>
            <a:off x="11804904" y="6483096"/>
            <a:ext cx="256802" cy="261610"/>
          </a:xfrm>
          <a:prstGeom prst="rect">
            <a:avLst/>
          </a:prstGeom>
          <a:noFill/>
        </p:spPr>
        <p:txBody>
          <a:bodyPr wrap="none" rtlCol="0">
            <a:spAutoFit/>
          </a:bodyPr>
          <a:lstStyle/>
          <a:p>
            <a:r>
              <a:rPr lang="en-US" sz="1050">
                <a:solidFill>
                  <a:srgbClr val="FEFFFF"/>
                </a:solidFill>
                <a:latin typeface="Bogle" panose="020B0503020203060203"/>
              </a:rPr>
              <a:t>4</a:t>
            </a:r>
          </a:p>
        </p:txBody>
      </p:sp>
      <p:pic>
        <p:nvPicPr>
          <p:cNvPr id="8" name="Picture 7">
            <a:extLst>
              <a:ext uri="{FF2B5EF4-FFF2-40B4-BE49-F238E27FC236}">
                <a16:creationId xmlns:a16="http://schemas.microsoft.com/office/drawing/2014/main" id="{DD326D92-95A5-EB27-E182-5239FF574B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3412" y="5943600"/>
            <a:ext cx="2340374" cy="812800"/>
          </a:xfrm>
          <a:prstGeom prst="rect">
            <a:avLst/>
          </a:prstGeom>
        </p:spPr>
      </p:pic>
    </p:spTree>
    <p:extLst>
      <p:ext uri="{BB962C8B-B14F-4D97-AF65-F5344CB8AC3E}">
        <p14:creationId xmlns:p14="http://schemas.microsoft.com/office/powerpoint/2010/main" val="40472995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43065-5F3C-6AA2-1DBA-74B178D6FA5E}"/>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EDDC428-C9A3-F9E8-8645-E2C450F2DCA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325" r="3325"/>
          <a:stretch/>
        </p:blipFill>
        <p:spPr>
          <a:xfrm>
            <a:off x="7040880" y="0"/>
            <a:ext cx="5121522" cy="6858000"/>
          </a:xfrm>
        </p:spPr>
      </p:pic>
      <p:sp>
        <p:nvSpPr>
          <p:cNvPr id="2" name="Text Placeholder 1">
            <a:extLst>
              <a:ext uri="{FF2B5EF4-FFF2-40B4-BE49-F238E27FC236}">
                <a16:creationId xmlns:a16="http://schemas.microsoft.com/office/drawing/2014/main" id="{DDCDE695-08F7-5497-C2F3-EEF4D7B723B7}"/>
              </a:ext>
            </a:extLst>
          </p:cNvPr>
          <p:cNvSpPr>
            <a:spLocks noGrp="1"/>
          </p:cNvSpPr>
          <p:nvPr>
            <p:ph type="body" sz="quarter" idx="10"/>
          </p:nvPr>
        </p:nvSpPr>
        <p:spPr>
          <a:xfrm>
            <a:off x="256032" y="1143000"/>
            <a:ext cx="6501272" cy="5486400"/>
          </a:xfrm>
        </p:spPr>
        <p:txBody>
          <a:bodyPr>
            <a:noAutofit/>
          </a:bodyPr>
          <a:lstStyle/>
          <a:p>
            <a:endParaRPr lang="en-US" sz="1600" b="1" dirty="0">
              <a:solidFill>
                <a:srgbClr val="FEFFFF"/>
              </a:solidFill>
            </a:endParaRPr>
          </a:p>
          <a:p>
            <a:endParaRPr lang="en-US" sz="1600" dirty="0">
              <a:solidFill>
                <a:srgbClr val="FEFFFF"/>
              </a:solidFill>
            </a:endParaRPr>
          </a:p>
          <a:p>
            <a:r>
              <a:rPr lang="en-US" sz="1600" b="1" dirty="0">
                <a:solidFill>
                  <a:srgbClr val="FEFFFF"/>
                </a:solidFill>
              </a:rPr>
              <a:t>In-Store Promotions and Product Displays</a:t>
            </a:r>
          </a:p>
          <a:p>
            <a:pPr marL="285750" indent="-285750">
              <a:buFont typeface="Arial" panose="020B0604020202020204" pitchFamily="34" charset="0"/>
              <a:buChar char="•"/>
            </a:pPr>
            <a:br>
              <a:rPr lang="en-US" sz="1600" dirty="0">
                <a:solidFill>
                  <a:srgbClr val="FEFFFF"/>
                </a:solidFill>
              </a:rPr>
            </a:br>
            <a:r>
              <a:rPr lang="en-US" sz="1600" dirty="0">
                <a:solidFill>
                  <a:srgbClr val="FEFFFF"/>
                </a:solidFill>
              </a:rPr>
              <a:t>Walmart utilizes </a:t>
            </a:r>
            <a:r>
              <a:rPr lang="en-US" sz="1600" b="1" dirty="0">
                <a:solidFill>
                  <a:srgbClr val="FEFFFF"/>
                </a:solidFill>
              </a:rPr>
              <a:t>"Rollback" discounts</a:t>
            </a:r>
            <a:r>
              <a:rPr lang="en-US" sz="1600" dirty="0">
                <a:solidFill>
                  <a:srgbClr val="FEFFFF"/>
                </a:solidFill>
              </a:rPr>
              <a:t> and strategic </a:t>
            </a:r>
            <a:r>
              <a:rPr lang="en-US" sz="1600" b="1" dirty="0">
                <a:solidFill>
                  <a:srgbClr val="FEFFFF"/>
                </a:solidFill>
              </a:rPr>
              <a:t>product placements</a:t>
            </a:r>
            <a:r>
              <a:rPr lang="en-US" sz="1600" dirty="0">
                <a:solidFill>
                  <a:srgbClr val="FEFFFF"/>
                </a:solidFill>
              </a:rPr>
              <a:t> to encourage </a:t>
            </a:r>
            <a:r>
              <a:rPr lang="en-US" sz="1600" b="1" dirty="0">
                <a:solidFill>
                  <a:srgbClr val="FEFFFF"/>
                </a:solidFill>
              </a:rPr>
              <a:t>impulse buying</a:t>
            </a:r>
            <a:r>
              <a:rPr lang="en-US" sz="1600" dirty="0">
                <a:solidFill>
                  <a:srgbClr val="FEFFFF"/>
                </a:solidFill>
              </a:rPr>
              <a:t>.</a:t>
            </a:r>
          </a:p>
          <a:p>
            <a:pPr marL="285750" indent="-285750">
              <a:buFont typeface="Arial" panose="020B0604020202020204" pitchFamily="34" charset="0"/>
              <a:buChar char="•"/>
            </a:pPr>
            <a:r>
              <a:rPr lang="en-US" sz="1600" dirty="0">
                <a:solidFill>
                  <a:srgbClr val="FEFFFF"/>
                </a:solidFill>
              </a:rPr>
              <a:t>These in-store promotions increase </a:t>
            </a:r>
            <a:r>
              <a:rPr lang="en-US" sz="1600" b="1" dirty="0">
                <a:solidFill>
                  <a:srgbClr val="FEFFFF"/>
                </a:solidFill>
              </a:rPr>
              <a:t>sales</a:t>
            </a:r>
            <a:r>
              <a:rPr lang="en-US" sz="1600" dirty="0">
                <a:solidFill>
                  <a:srgbClr val="FEFFFF"/>
                </a:solidFill>
              </a:rPr>
              <a:t> and </a:t>
            </a:r>
            <a:r>
              <a:rPr lang="en-US" sz="1600" b="1" dirty="0">
                <a:solidFill>
                  <a:srgbClr val="FEFFFF"/>
                </a:solidFill>
              </a:rPr>
              <a:t>visibility</a:t>
            </a:r>
            <a:r>
              <a:rPr lang="en-US" sz="1600" dirty="0">
                <a:solidFill>
                  <a:srgbClr val="FEFFFF"/>
                </a:solidFill>
              </a:rPr>
              <a:t> for key products, driving customer purchases.</a:t>
            </a:r>
          </a:p>
          <a:p>
            <a:pPr>
              <a:buFont typeface="Arial" panose="020B0604020202020204" pitchFamily="34" charset="0"/>
              <a:buChar char="•"/>
            </a:pPr>
            <a:endParaRPr lang="en-US" sz="1600" dirty="0">
              <a:solidFill>
                <a:srgbClr val="FEFFFF"/>
              </a:solidFill>
            </a:endParaRPr>
          </a:p>
          <a:p>
            <a:r>
              <a:rPr lang="en-US" sz="1600" dirty="0">
                <a:solidFill>
                  <a:srgbClr val="FEFFFF"/>
                </a:solidFill>
              </a:rPr>
              <a:t>Private Labels and Product Diversity</a:t>
            </a:r>
          </a:p>
          <a:p>
            <a:pPr marL="285750" indent="-285750">
              <a:buFont typeface="Arial" panose="020B0604020202020204" pitchFamily="34" charset="0"/>
              <a:buChar char="•"/>
            </a:pPr>
            <a:r>
              <a:rPr lang="en-US" sz="1600" dirty="0">
                <a:solidFill>
                  <a:srgbClr val="FEFFFF"/>
                </a:solidFill>
              </a:rPr>
              <a:t>Walmart’s </a:t>
            </a:r>
            <a:r>
              <a:rPr lang="en-US" sz="1600" b="1" dirty="0">
                <a:solidFill>
                  <a:srgbClr val="FEFFFF"/>
                </a:solidFill>
              </a:rPr>
              <a:t>private-label products</a:t>
            </a:r>
            <a:r>
              <a:rPr lang="en-US" sz="1600" dirty="0">
                <a:solidFill>
                  <a:srgbClr val="FEFFFF"/>
                </a:solidFill>
              </a:rPr>
              <a:t>, such as </a:t>
            </a:r>
            <a:r>
              <a:rPr lang="en-US" sz="1600" b="1" dirty="0">
                <a:solidFill>
                  <a:srgbClr val="FEFFFF"/>
                </a:solidFill>
              </a:rPr>
              <a:t>Great Value</a:t>
            </a:r>
            <a:r>
              <a:rPr lang="en-US" sz="1600" dirty="0">
                <a:solidFill>
                  <a:srgbClr val="FEFFFF"/>
                </a:solidFill>
              </a:rPr>
              <a:t>, provide affordable alternatives to national brands.</a:t>
            </a:r>
          </a:p>
          <a:p>
            <a:pPr marL="285750" indent="-285750">
              <a:buFont typeface="Arial" panose="020B0604020202020204" pitchFamily="34" charset="0"/>
              <a:buChar char="•"/>
            </a:pPr>
            <a:r>
              <a:rPr lang="en-US" sz="1600" dirty="0">
                <a:solidFill>
                  <a:srgbClr val="FEFFFF"/>
                </a:solidFill>
              </a:rPr>
              <a:t>The wide </a:t>
            </a:r>
            <a:r>
              <a:rPr lang="en-US" sz="1600" b="1" dirty="0">
                <a:solidFill>
                  <a:srgbClr val="FEFFFF"/>
                </a:solidFill>
              </a:rPr>
              <a:t>product range</a:t>
            </a:r>
            <a:r>
              <a:rPr lang="en-US" sz="1600" dirty="0">
                <a:solidFill>
                  <a:srgbClr val="FEFFFF"/>
                </a:solidFill>
              </a:rPr>
              <a:t> ensures Walmart remains a </a:t>
            </a:r>
            <a:r>
              <a:rPr lang="en-US" sz="1600" b="1" dirty="0">
                <a:solidFill>
                  <a:srgbClr val="FEFFFF"/>
                </a:solidFill>
              </a:rPr>
              <a:t>one-stop shop</a:t>
            </a:r>
            <a:r>
              <a:rPr lang="en-US" sz="1600" dirty="0">
                <a:solidFill>
                  <a:srgbClr val="FEFFFF"/>
                </a:solidFill>
              </a:rPr>
              <a:t>, catering to various customer needs.</a:t>
            </a:r>
          </a:p>
          <a:p>
            <a:pPr>
              <a:buFont typeface="Arial" panose="020B0604020202020204" pitchFamily="34" charset="0"/>
              <a:buChar char="•"/>
            </a:pPr>
            <a:endParaRPr lang="en-US" sz="1600" dirty="0">
              <a:solidFill>
                <a:srgbClr val="FEFFFF"/>
              </a:solidFill>
            </a:endParaRPr>
          </a:p>
          <a:p>
            <a:r>
              <a:rPr lang="en-US" sz="1600" b="1" dirty="0">
                <a:solidFill>
                  <a:srgbClr val="FEFFFF"/>
                </a:solidFill>
              </a:rPr>
              <a:t>Sustainability and Social Responsibility</a:t>
            </a:r>
          </a:p>
          <a:p>
            <a:pPr marL="285750" indent="-285750">
              <a:buFont typeface="Arial" panose="020B0604020202020204" pitchFamily="34" charset="0"/>
              <a:buChar char="•"/>
            </a:pPr>
            <a:br>
              <a:rPr lang="en-US" sz="1600" dirty="0">
                <a:solidFill>
                  <a:srgbClr val="FEFFFF"/>
                </a:solidFill>
              </a:rPr>
            </a:br>
            <a:r>
              <a:rPr lang="en-US" sz="1600" dirty="0">
                <a:solidFill>
                  <a:srgbClr val="FEFFFF"/>
                </a:solidFill>
              </a:rPr>
              <a:t>Walmart is committed to </a:t>
            </a:r>
            <a:r>
              <a:rPr lang="en-US" sz="1600" b="1" dirty="0">
                <a:solidFill>
                  <a:srgbClr val="FEFFFF"/>
                </a:solidFill>
              </a:rPr>
              <a:t>eco-friendly practices</a:t>
            </a:r>
            <a:r>
              <a:rPr lang="en-US" sz="1600" dirty="0">
                <a:solidFill>
                  <a:srgbClr val="FEFFFF"/>
                </a:solidFill>
              </a:rPr>
              <a:t> and improving </a:t>
            </a:r>
            <a:r>
              <a:rPr lang="en-US" sz="1600" b="1" dirty="0">
                <a:solidFill>
                  <a:srgbClr val="FEFFFF"/>
                </a:solidFill>
              </a:rPr>
              <a:t>working conditions</a:t>
            </a:r>
            <a:r>
              <a:rPr lang="en-US" sz="1600" dirty="0">
                <a:solidFill>
                  <a:srgbClr val="FEFFFF"/>
                </a:solidFill>
              </a:rPr>
              <a:t> in its supply chain.</a:t>
            </a:r>
          </a:p>
          <a:p>
            <a:pPr marL="285750" indent="-285750">
              <a:buFont typeface="Arial" panose="020B0604020202020204" pitchFamily="34" charset="0"/>
              <a:buChar char="•"/>
            </a:pPr>
            <a:r>
              <a:rPr lang="en-US" sz="1600" dirty="0">
                <a:solidFill>
                  <a:srgbClr val="FEFFFF"/>
                </a:solidFill>
              </a:rPr>
              <a:t>The company supports </a:t>
            </a:r>
            <a:r>
              <a:rPr lang="en-US" sz="1600" b="1" dirty="0">
                <a:solidFill>
                  <a:srgbClr val="FEFFFF"/>
                </a:solidFill>
              </a:rPr>
              <a:t>local causes</a:t>
            </a:r>
            <a:r>
              <a:rPr lang="en-US" sz="1600" dirty="0">
                <a:solidFill>
                  <a:srgbClr val="FEFFFF"/>
                </a:solidFill>
              </a:rPr>
              <a:t>, participates in </a:t>
            </a:r>
            <a:r>
              <a:rPr lang="en-US" sz="1600" b="1" dirty="0">
                <a:solidFill>
                  <a:srgbClr val="FEFFFF"/>
                </a:solidFill>
              </a:rPr>
              <a:t>sustainability efforts</a:t>
            </a:r>
            <a:r>
              <a:rPr lang="en-US" sz="1600" dirty="0">
                <a:solidFill>
                  <a:srgbClr val="FEFFFF"/>
                </a:solidFill>
              </a:rPr>
              <a:t>, and engages in </a:t>
            </a:r>
            <a:r>
              <a:rPr lang="en-US" sz="1600" b="1" dirty="0">
                <a:solidFill>
                  <a:srgbClr val="FEFFFF"/>
                </a:solidFill>
              </a:rPr>
              <a:t>philanthropy</a:t>
            </a:r>
            <a:r>
              <a:rPr lang="en-US" sz="1600" dirty="0">
                <a:solidFill>
                  <a:srgbClr val="FEFFFF"/>
                </a:solidFill>
              </a:rPr>
              <a:t>, appealing to socially conscious consumers.</a:t>
            </a:r>
          </a:p>
          <a:p>
            <a:r>
              <a:rPr lang="en-US" sz="1600" dirty="0">
                <a:solidFill>
                  <a:srgbClr val="FEFFFF"/>
                </a:solidFill>
              </a:rPr>
              <a:t> </a:t>
            </a:r>
          </a:p>
          <a:p>
            <a:endParaRPr lang="en-US" sz="1600" dirty="0">
              <a:solidFill>
                <a:srgbClr val="FEFFFF"/>
              </a:solidFill>
            </a:endParaRPr>
          </a:p>
        </p:txBody>
      </p:sp>
      <p:sp>
        <p:nvSpPr>
          <p:cNvPr id="7" name="Text Placeholder 1">
            <a:extLst>
              <a:ext uri="{FF2B5EF4-FFF2-40B4-BE49-F238E27FC236}">
                <a16:creationId xmlns:a16="http://schemas.microsoft.com/office/drawing/2014/main" id="{5A644D9C-1ACC-0DFA-746E-9894436255D3}"/>
              </a:ext>
            </a:extLst>
          </p:cNvPr>
          <p:cNvSpPr txBox="1">
            <a:spLocks/>
          </p:cNvSpPr>
          <p:nvPr/>
        </p:nvSpPr>
        <p:spPr>
          <a:xfrm>
            <a:off x="117950" y="228600"/>
            <a:ext cx="5956586" cy="11430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3600" dirty="0">
                <a:solidFill>
                  <a:srgbClr val="FFC31F"/>
                </a:solidFill>
              </a:rPr>
              <a:t>Marketing Strategies</a:t>
            </a:r>
          </a:p>
        </p:txBody>
      </p:sp>
      <p:sp>
        <p:nvSpPr>
          <p:cNvPr id="5" name="TextBox 4">
            <a:extLst>
              <a:ext uri="{FF2B5EF4-FFF2-40B4-BE49-F238E27FC236}">
                <a16:creationId xmlns:a16="http://schemas.microsoft.com/office/drawing/2014/main" id="{C92ADB0E-1C2A-C4A4-CF3E-35FFAEF5C567}"/>
              </a:ext>
            </a:extLst>
          </p:cNvPr>
          <p:cNvSpPr txBox="1"/>
          <p:nvPr/>
        </p:nvSpPr>
        <p:spPr>
          <a:xfrm>
            <a:off x="11804904" y="6483096"/>
            <a:ext cx="256802" cy="261610"/>
          </a:xfrm>
          <a:prstGeom prst="rect">
            <a:avLst/>
          </a:prstGeom>
          <a:noFill/>
        </p:spPr>
        <p:txBody>
          <a:bodyPr wrap="none" rtlCol="0">
            <a:spAutoFit/>
          </a:bodyPr>
          <a:lstStyle/>
          <a:p>
            <a:r>
              <a:rPr lang="en-US" sz="1050">
                <a:solidFill>
                  <a:srgbClr val="FEFFFF"/>
                </a:solidFill>
                <a:latin typeface="Bogle" panose="020B0503020203060203"/>
              </a:rPr>
              <a:t>4</a:t>
            </a:r>
          </a:p>
        </p:txBody>
      </p:sp>
      <p:pic>
        <p:nvPicPr>
          <p:cNvPr id="8" name="Picture 7">
            <a:extLst>
              <a:ext uri="{FF2B5EF4-FFF2-40B4-BE49-F238E27FC236}">
                <a16:creationId xmlns:a16="http://schemas.microsoft.com/office/drawing/2014/main" id="{53BA80FF-37D4-B86C-0B07-BC68E7C80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3412" y="5943600"/>
            <a:ext cx="2340374" cy="812800"/>
          </a:xfrm>
          <a:prstGeom prst="rect">
            <a:avLst/>
          </a:prstGeom>
        </p:spPr>
      </p:pic>
    </p:spTree>
    <p:extLst>
      <p:ext uri="{BB962C8B-B14F-4D97-AF65-F5344CB8AC3E}">
        <p14:creationId xmlns:p14="http://schemas.microsoft.com/office/powerpoint/2010/main" val="35279098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70684-B993-3EEB-98B9-7BC80F8F3313}"/>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FE86D0D-E38D-6147-0D9F-203C673E075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325" r="3325"/>
          <a:stretch/>
        </p:blipFill>
        <p:spPr>
          <a:xfrm>
            <a:off x="7040880" y="0"/>
            <a:ext cx="5121522" cy="6858000"/>
          </a:xfrm>
        </p:spPr>
      </p:pic>
      <p:sp>
        <p:nvSpPr>
          <p:cNvPr id="2" name="Text Placeholder 1">
            <a:extLst>
              <a:ext uri="{FF2B5EF4-FFF2-40B4-BE49-F238E27FC236}">
                <a16:creationId xmlns:a16="http://schemas.microsoft.com/office/drawing/2014/main" id="{C1ABDD66-6872-6B4B-D01A-BC7F3FEC1CF1}"/>
              </a:ext>
            </a:extLst>
          </p:cNvPr>
          <p:cNvSpPr>
            <a:spLocks noGrp="1"/>
          </p:cNvSpPr>
          <p:nvPr>
            <p:ph type="body" sz="quarter" idx="10"/>
          </p:nvPr>
        </p:nvSpPr>
        <p:spPr>
          <a:xfrm>
            <a:off x="256032" y="1143000"/>
            <a:ext cx="6501272" cy="5486400"/>
          </a:xfrm>
        </p:spPr>
        <p:txBody>
          <a:bodyPr>
            <a:noAutofit/>
          </a:bodyPr>
          <a:lstStyle/>
          <a:p>
            <a:r>
              <a:rPr lang="en-US" sz="1600" dirty="0">
                <a:solidFill>
                  <a:srgbClr val="FEFFFF"/>
                </a:solidFill>
              </a:rPr>
              <a:t>Social Media Marketing</a:t>
            </a:r>
          </a:p>
          <a:p>
            <a:pPr marL="285750" indent="-285750">
              <a:buFont typeface="Arial" panose="020B0604020202020204" pitchFamily="34" charset="0"/>
              <a:buChar char="•"/>
            </a:pPr>
            <a:r>
              <a:rPr lang="en-US" sz="1600" dirty="0">
                <a:solidFill>
                  <a:srgbClr val="FEFFFF"/>
                </a:solidFill>
              </a:rPr>
              <a:t>Walmart uses platforms like </a:t>
            </a:r>
            <a:r>
              <a:rPr lang="en-US" sz="1600" b="1" dirty="0">
                <a:solidFill>
                  <a:srgbClr val="FEFFFF"/>
                </a:solidFill>
              </a:rPr>
              <a:t>Facebook, Instagram</a:t>
            </a:r>
            <a:r>
              <a:rPr lang="en-US" sz="1600" dirty="0">
                <a:solidFill>
                  <a:srgbClr val="FEFFFF"/>
                </a:solidFill>
              </a:rPr>
              <a:t>, and </a:t>
            </a:r>
            <a:r>
              <a:rPr lang="en-US" sz="1600" b="1" dirty="0">
                <a:solidFill>
                  <a:srgbClr val="FEFFFF"/>
                </a:solidFill>
              </a:rPr>
              <a:t>Twitter</a:t>
            </a:r>
            <a:r>
              <a:rPr lang="en-US" sz="1600" dirty="0">
                <a:solidFill>
                  <a:srgbClr val="FEFFFF"/>
                </a:solidFill>
              </a:rPr>
              <a:t> for </a:t>
            </a:r>
            <a:r>
              <a:rPr lang="en-US" sz="1600" b="1" dirty="0">
                <a:solidFill>
                  <a:srgbClr val="FEFFFF"/>
                </a:solidFill>
              </a:rPr>
              <a:t>targeted advertising</a:t>
            </a:r>
            <a:r>
              <a:rPr lang="en-US" sz="1600" dirty="0">
                <a:solidFill>
                  <a:srgbClr val="FEFFFF"/>
                </a:solidFill>
              </a:rPr>
              <a:t> and </a:t>
            </a:r>
            <a:r>
              <a:rPr lang="en-US" sz="1600" b="1" dirty="0">
                <a:solidFill>
                  <a:srgbClr val="FEFFFF"/>
                </a:solidFill>
              </a:rPr>
              <a:t>customer engagement</a:t>
            </a:r>
            <a:r>
              <a:rPr lang="en-US" sz="1600" dirty="0">
                <a:solidFill>
                  <a:srgbClr val="FEFFFF"/>
                </a:solidFill>
              </a:rPr>
              <a:t>.</a:t>
            </a:r>
          </a:p>
          <a:p>
            <a:pPr marL="285750" indent="-285750">
              <a:buFont typeface="Arial" panose="020B0604020202020204" pitchFamily="34" charset="0"/>
              <a:buChar char="•"/>
            </a:pPr>
            <a:r>
              <a:rPr lang="en-US" sz="1600" dirty="0">
                <a:solidFill>
                  <a:srgbClr val="FEFFFF"/>
                </a:solidFill>
              </a:rPr>
              <a:t>Collaborates with </a:t>
            </a:r>
            <a:r>
              <a:rPr lang="en-US" sz="1600" b="1" dirty="0">
                <a:solidFill>
                  <a:srgbClr val="FEFFFF"/>
                </a:solidFill>
              </a:rPr>
              <a:t>influencers</a:t>
            </a:r>
            <a:r>
              <a:rPr lang="en-US" sz="1600" dirty="0">
                <a:solidFill>
                  <a:srgbClr val="FEFFFF"/>
                </a:solidFill>
              </a:rPr>
              <a:t> and runs </a:t>
            </a:r>
            <a:r>
              <a:rPr lang="en-US" sz="1600" b="1" dirty="0">
                <a:solidFill>
                  <a:srgbClr val="FEFFFF"/>
                </a:solidFill>
              </a:rPr>
              <a:t>user-generated content campaigns</a:t>
            </a:r>
            <a:r>
              <a:rPr lang="en-US" sz="1600" dirty="0">
                <a:solidFill>
                  <a:srgbClr val="FEFFFF"/>
                </a:solidFill>
              </a:rPr>
              <a:t> to improve </a:t>
            </a:r>
            <a:r>
              <a:rPr lang="en-US" sz="1600" b="1" dirty="0">
                <a:solidFill>
                  <a:srgbClr val="FEFFFF"/>
                </a:solidFill>
              </a:rPr>
              <a:t>brand visibility</a:t>
            </a:r>
            <a:r>
              <a:rPr lang="en-US" sz="1600" dirty="0">
                <a:solidFill>
                  <a:srgbClr val="FEFFFF"/>
                </a:solidFill>
              </a:rPr>
              <a:t>.</a:t>
            </a:r>
          </a:p>
          <a:p>
            <a:pPr marL="285750" indent="-285750">
              <a:buFont typeface="Arial" panose="020B0604020202020204" pitchFamily="34" charset="0"/>
              <a:buChar char="•"/>
            </a:pPr>
            <a:r>
              <a:rPr lang="en-US" sz="1600" b="1" dirty="0">
                <a:solidFill>
                  <a:srgbClr val="FEFFFF"/>
                </a:solidFill>
              </a:rPr>
              <a:t>Data analytics</a:t>
            </a:r>
            <a:r>
              <a:rPr lang="en-US" sz="1600" dirty="0">
                <a:solidFill>
                  <a:srgbClr val="FEFFFF"/>
                </a:solidFill>
              </a:rPr>
              <a:t> is used to </a:t>
            </a:r>
            <a:r>
              <a:rPr lang="en-US" sz="1600" b="1" dirty="0">
                <a:solidFill>
                  <a:srgbClr val="FEFFFF"/>
                </a:solidFill>
              </a:rPr>
              <a:t>personalize ads</a:t>
            </a:r>
            <a:r>
              <a:rPr lang="en-US" sz="1600" dirty="0">
                <a:solidFill>
                  <a:srgbClr val="FEFFFF"/>
                </a:solidFill>
              </a:rPr>
              <a:t> on social media, ensuring relevant content reaches the right audience.</a:t>
            </a:r>
          </a:p>
          <a:p>
            <a:endParaRPr lang="en-US" sz="1600" dirty="0">
              <a:solidFill>
                <a:srgbClr val="FEFFFF"/>
              </a:solidFill>
            </a:endParaRPr>
          </a:p>
          <a:p>
            <a:endParaRPr lang="en-US" sz="1600" dirty="0">
              <a:solidFill>
                <a:srgbClr val="FEFFFF"/>
              </a:solidFill>
            </a:endParaRPr>
          </a:p>
        </p:txBody>
      </p:sp>
      <p:sp>
        <p:nvSpPr>
          <p:cNvPr id="7" name="Text Placeholder 1">
            <a:extLst>
              <a:ext uri="{FF2B5EF4-FFF2-40B4-BE49-F238E27FC236}">
                <a16:creationId xmlns:a16="http://schemas.microsoft.com/office/drawing/2014/main" id="{83442169-24A7-FD0A-58FF-79664D474AB8}"/>
              </a:ext>
            </a:extLst>
          </p:cNvPr>
          <p:cNvSpPr txBox="1">
            <a:spLocks/>
          </p:cNvSpPr>
          <p:nvPr/>
        </p:nvSpPr>
        <p:spPr>
          <a:xfrm>
            <a:off x="117950" y="228600"/>
            <a:ext cx="5956586" cy="11430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3600" dirty="0">
                <a:solidFill>
                  <a:srgbClr val="FFC31F"/>
                </a:solidFill>
              </a:rPr>
              <a:t>Marketing Strategies</a:t>
            </a:r>
          </a:p>
        </p:txBody>
      </p:sp>
      <p:sp>
        <p:nvSpPr>
          <p:cNvPr id="5" name="TextBox 4">
            <a:extLst>
              <a:ext uri="{FF2B5EF4-FFF2-40B4-BE49-F238E27FC236}">
                <a16:creationId xmlns:a16="http://schemas.microsoft.com/office/drawing/2014/main" id="{2EFA26C1-CEC2-FE8D-943C-05BB6280B5CC}"/>
              </a:ext>
            </a:extLst>
          </p:cNvPr>
          <p:cNvSpPr txBox="1"/>
          <p:nvPr/>
        </p:nvSpPr>
        <p:spPr>
          <a:xfrm>
            <a:off x="11804904" y="6483096"/>
            <a:ext cx="256802" cy="261610"/>
          </a:xfrm>
          <a:prstGeom prst="rect">
            <a:avLst/>
          </a:prstGeom>
          <a:noFill/>
        </p:spPr>
        <p:txBody>
          <a:bodyPr wrap="none" rtlCol="0">
            <a:spAutoFit/>
          </a:bodyPr>
          <a:lstStyle/>
          <a:p>
            <a:r>
              <a:rPr lang="en-US" sz="1050">
                <a:solidFill>
                  <a:srgbClr val="FEFFFF"/>
                </a:solidFill>
                <a:latin typeface="Bogle" panose="020B0503020203060203"/>
              </a:rPr>
              <a:t>4</a:t>
            </a:r>
          </a:p>
        </p:txBody>
      </p:sp>
      <p:pic>
        <p:nvPicPr>
          <p:cNvPr id="8" name="Picture 7">
            <a:extLst>
              <a:ext uri="{FF2B5EF4-FFF2-40B4-BE49-F238E27FC236}">
                <a16:creationId xmlns:a16="http://schemas.microsoft.com/office/drawing/2014/main" id="{A44B737A-5AE3-9594-2F36-E9531B7561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3412" y="5943600"/>
            <a:ext cx="2340374" cy="812800"/>
          </a:xfrm>
          <a:prstGeom prst="rect">
            <a:avLst/>
          </a:prstGeom>
        </p:spPr>
      </p:pic>
    </p:spTree>
    <p:extLst>
      <p:ext uri="{BB962C8B-B14F-4D97-AF65-F5344CB8AC3E}">
        <p14:creationId xmlns:p14="http://schemas.microsoft.com/office/powerpoint/2010/main" val="7890901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1">
            <a:extLst>
              <a:ext uri="{FF2B5EF4-FFF2-40B4-BE49-F238E27FC236}">
                <a16:creationId xmlns:a16="http://schemas.microsoft.com/office/drawing/2014/main" id="{34B9F507-7275-07DB-16FF-8D5D3B6A16E3}"/>
              </a:ext>
            </a:extLst>
          </p:cNvPr>
          <p:cNvSpPr>
            <a:spLocks noGrp="1"/>
          </p:cNvSpPr>
          <p:nvPr>
            <p:ph type="body" sz="quarter" idx="10"/>
          </p:nvPr>
        </p:nvSpPr>
        <p:spPr>
          <a:xfrm>
            <a:off x="609440" y="5486400"/>
            <a:ext cx="10969943" cy="1058174"/>
          </a:xfrm>
        </p:spPr>
        <p:txBody>
          <a:bodyPr/>
          <a:lstStyle/>
          <a:p>
            <a:r>
              <a:rPr lang="en-US" b="0" i="0" dirty="0">
                <a:solidFill>
                  <a:srgbClr val="FFC31F"/>
                </a:solidFill>
                <a:effectLst/>
                <a:latin typeface="ui-sans-serif"/>
              </a:rPr>
              <a:t>Walmart Social media marketing strategy breakdown</a:t>
            </a:r>
          </a:p>
          <a:p>
            <a:endParaRPr lang="en-US" dirty="0">
              <a:solidFill>
                <a:srgbClr val="FFC31F"/>
              </a:solidFill>
            </a:endParaRPr>
          </a:p>
        </p:txBody>
      </p:sp>
      <p:pic>
        <p:nvPicPr>
          <p:cNvPr id="32" name="Picture Placeholder 31" descr="A graph with blue squares&#10;&#10;Description automatically generated">
            <a:extLst>
              <a:ext uri="{FF2B5EF4-FFF2-40B4-BE49-F238E27FC236}">
                <a16:creationId xmlns:a16="http://schemas.microsoft.com/office/drawing/2014/main" id="{0DAB0D29-420B-7375-82D8-8352A321D60A}"/>
              </a:ext>
            </a:extLst>
          </p:cNvPr>
          <p:cNvPicPr>
            <a:picLocks noGrp="1" noChangeAspect="1"/>
          </p:cNvPicPr>
          <p:nvPr>
            <p:ph type="pic" sz="quarter" idx="11"/>
          </p:nvPr>
        </p:nvPicPr>
        <p:blipFill>
          <a:blip r:embed="rId2"/>
          <a:srcRect t="7910" b="7910"/>
          <a:stretch/>
        </p:blipFill>
        <p:spPr>
          <a:xfrm>
            <a:off x="0" y="10"/>
            <a:ext cx="12188825" cy="5181580"/>
          </a:xfrm>
          <a:noFill/>
        </p:spPr>
      </p:pic>
    </p:spTree>
    <p:extLst>
      <p:ext uri="{BB962C8B-B14F-4D97-AF65-F5344CB8AC3E}">
        <p14:creationId xmlns:p14="http://schemas.microsoft.com/office/powerpoint/2010/main" val="1214141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4E8E2-FCC2-1512-5A0B-8A7477122EDC}"/>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9F461F0-C5D8-45CA-C473-7A6E680236D5}"/>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8511" r="8511"/>
          <a:stretch/>
        </p:blipFill>
        <p:spPr>
          <a:xfrm>
            <a:off x="7040880" y="0"/>
            <a:ext cx="5121522" cy="6858000"/>
          </a:xfrm>
        </p:spPr>
      </p:pic>
      <p:sp>
        <p:nvSpPr>
          <p:cNvPr id="2" name="Text Placeholder 1">
            <a:extLst>
              <a:ext uri="{FF2B5EF4-FFF2-40B4-BE49-F238E27FC236}">
                <a16:creationId xmlns:a16="http://schemas.microsoft.com/office/drawing/2014/main" id="{DEEAB6D7-4216-3D77-22E5-9A7725AD6460}"/>
              </a:ext>
            </a:extLst>
          </p:cNvPr>
          <p:cNvSpPr>
            <a:spLocks noGrp="1"/>
          </p:cNvSpPr>
          <p:nvPr>
            <p:ph type="body" sz="quarter" idx="10"/>
          </p:nvPr>
        </p:nvSpPr>
        <p:spPr>
          <a:xfrm>
            <a:off x="256032" y="1801368"/>
            <a:ext cx="6501272" cy="4828032"/>
          </a:xfrm>
        </p:spPr>
        <p:txBody>
          <a:bodyPr>
            <a:noAutofit/>
          </a:bodyPr>
          <a:lstStyle/>
          <a:p>
            <a:r>
              <a:rPr lang="en-US" sz="1600" dirty="0">
                <a:solidFill>
                  <a:srgbClr val="FEFFFF"/>
                </a:solidFill>
              </a:rPr>
              <a:t>Walmart is a global retail leader, competing in several sectors such as groceries, general merchandise, and e-commerce. Its vast scale allows it to offer low prices, which draws customers. However, several top competitors have their own strengths and marketing strategies, positioning themselves in ways that compete with Walmart on various fronts. </a:t>
            </a:r>
          </a:p>
          <a:p>
            <a:endParaRPr lang="en-US" sz="1600" dirty="0">
              <a:solidFill>
                <a:srgbClr val="FEFFFF"/>
              </a:solidFill>
            </a:endParaRPr>
          </a:p>
          <a:p>
            <a:r>
              <a:rPr lang="en-US" sz="1600" dirty="0">
                <a:solidFill>
                  <a:srgbClr val="FEFFFF"/>
                </a:solidFill>
              </a:rPr>
              <a:t>Top five competitors of Walmart:</a:t>
            </a:r>
          </a:p>
          <a:p>
            <a:pPr marL="285750" indent="-285750">
              <a:buFont typeface="Arial" panose="020B0604020202020204" pitchFamily="34" charset="0"/>
              <a:buChar char="•"/>
            </a:pPr>
            <a:r>
              <a:rPr lang="en-US" sz="1600" b="1" dirty="0">
                <a:solidFill>
                  <a:srgbClr val="FEFFFF"/>
                </a:solidFill>
              </a:rPr>
              <a:t>Amazon</a:t>
            </a:r>
          </a:p>
          <a:p>
            <a:pPr marL="285750" indent="-285750">
              <a:buFont typeface="Arial" panose="020B0604020202020204" pitchFamily="34" charset="0"/>
              <a:buChar char="•"/>
            </a:pPr>
            <a:r>
              <a:rPr lang="en-US" sz="1600" b="1" dirty="0">
                <a:solidFill>
                  <a:srgbClr val="FEFFFF"/>
                </a:solidFill>
              </a:rPr>
              <a:t>Costco Wholesale Corporation</a:t>
            </a:r>
          </a:p>
          <a:p>
            <a:pPr marL="285750" indent="-285750">
              <a:buFont typeface="Arial" panose="020B0604020202020204" pitchFamily="34" charset="0"/>
              <a:buChar char="•"/>
            </a:pPr>
            <a:r>
              <a:rPr lang="en-US" sz="1600" b="1" dirty="0">
                <a:solidFill>
                  <a:srgbClr val="FEFFFF"/>
                </a:solidFill>
              </a:rPr>
              <a:t>Target </a:t>
            </a:r>
          </a:p>
          <a:p>
            <a:pPr marL="285750" indent="-285750">
              <a:buFont typeface="Arial" panose="020B0604020202020204" pitchFamily="34" charset="0"/>
              <a:buChar char="•"/>
            </a:pPr>
            <a:r>
              <a:rPr lang="en-US" sz="1600" b="1" dirty="0">
                <a:solidFill>
                  <a:srgbClr val="FEFFFF"/>
                </a:solidFill>
              </a:rPr>
              <a:t>Kroger </a:t>
            </a:r>
          </a:p>
          <a:p>
            <a:pPr marL="285750" indent="-285750">
              <a:buFont typeface="Arial" panose="020B0604020202020204" pitchFamily="34" charset="0"/>
              <a:buChar char="•"/>
            </a:pPr>
            <a:r>
              <a:rPr lang="en-US" sz="1600" b="1" dirty="0">
                <a:solidFill>
                  <a:srgbClr val="FEFFFF"/>
                </a:solidFill>
              </a:rPr>
              <a:t>The Home Depot</a:t>
            </a:r>
          </a:p>
          <a:p>
            <a:pPr marL="285750" indent="-285750">
              <a:buFont typeface="Arial" panose="020B0604020202020204" pitchFamily="34" charset="0"/>
              <a:buChar char="•"/>
            </a:pPr>
            <a:endParaRPr lang="en-US" sz="1600" dirty="0">
              <a:solidFill>
                <a:srgbClr val="FEFFFF"/>
              </a:solidFill>
            </a:endParaRPr>
          </a:p>
          <a:p>
            <a:r>
              <a:rPr lang="en-US" sz="1600" dirty="0">
                <a:solidFill>
                  <a:srgbClr val="FEFFFF"/>
                </a:solidFill>
              </a:rPr>
              <a:t>These competitors challenge Walmart in various sectors like e-commerce, wholesale, grocery retail, and home improvement, using distinct marketing strategies to attract and retain customers. </a:t>
            </a:r>
          </a:p>
          <a:p>
            <a:endParaRPr lang="en-US" sz="1600" dirty="0">
              <a:solidFill>
                <a:srgbClr val="FEFFFF"/>
              </a:solidFill>
            </a:endParaRPr>
          </a:p>
        </p:txBody>
      </p:sp>
      <p:sp>
        <p:nvSpPr>
          <p:cNvPr id="7" name="Text Placeholder 1">
            <a:extLst>
              <a:ext uri="{FF2B5EF4-FFF2-40B4-BE49-F238E27FC236}">
                <a16:creationId xmlns:a16="http://schemas.microsoft.com/office/drawing/2014/main" id="{CF64E798-E906-C09F-BF4C-081A154DA376}"/>
              </a:ext>
            </a:extLst>
          </p:cNvPr>
          <p:cNvSpPr txBox="1">
            <a:spLocks/>
          </p:cNvSpPr>
          <p:nvPr/>
        </p:nvSpPr>
        <p:spPr>
          <a:xfrm>
            <a:off x="117950" y="228600"/>
            <a:ext cx="5956586" cy="1746504"/>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3600" dirty="0">
                <a:solidFill>
                  <a:srgbClr val="FFC31F"/>
                </a:solidFill>
              </a:rPr>
              <a:t>Top 5 Competitors and Their Marketing Strategies</a:t>
            </a:r>
          </a:p>
        </p:txBody>
      </p:sp>
      <p:pic>
        <p:nvPicPr>
          <p:cNvPr id="8" name="Picture 7">
            <a:extLst>
              <a:ext uri="{FF2B5EF4-FFF2-40B4-BE49-F238E27FC236}">
                <a16:creationId xmlns:a16="http://schemas.microsoft.com/office/drawing/2014/main" id="{E3245C37-4461-496D-3A00-0037FB9E36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3412" y="5943600"/>
            <a:ext cx="2340374" cy="812800"/>
          </a:xfrm>
          <a:prstGeom prst="rect">
            <a:avLst/>
          </a:prstGeom>
        </p:spPr>
      </p:pic>
    </p:spTree>
    <p:extLst>
      <p:ext uri="{BB962C8B-B14F-4D97-AF65-F5344CB8AC3E}">
        <p14:creationId xmlns:p14="http://schemas.microsoft.com/office/powerpoint/2010/main" val="21903640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62126-7299-2C58-D1AF-E6176CACC058}"/>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80EDFC4-207B-4CD2-74E6-451BA104E5BE}"/>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18926" r="18926"/>
          <a:stretch/>
        </p:blipFill>
        <p:spPr>
          <a:xfrm>
            <a:off x="6757304" y="0"/>
            <a:ext cx="5405098" cy="6858000"/>
          </a:xfrm>
        </p:spPr>
      </p:pic>
      <p:sp>
        <p:nvSpPr>
          <p:cNvPr id="2" name="Text Placeholder 1">
            <a:extLst>
              <a:ext uri="{FF2B5EF4-FFF2-40B4-BE49-F238E27FC236}">
                <a16:creationId xmlns:a16="http://schemas.microsoft.com/office/drawing/2014/main" id="{EAD09776-3080-D13C-FCD3-7C2E8DF3F4EA}"/>
              </a:ext>
            </a:extLst>
          </p:cNvPr>
          <p:cNvSpPr>
            <a:spLocks noGrp="1"/>
          </p:cNvSpPr>
          <p:nvPr>
            <p:ph type="body" sz="quarter" idx="10"/>
          </p:nvPr>
        </p:nvSpPr>
        <p:spPr>
          <a:xfrm>
            <a:off x="256032" y="1143000"/>
            <a:ext cx="6501272" cy="5486400"/>
          </a:xfrm>
        </p:spPr>
        <p:txBody>
          <a:bodyPr>
            <a:noAutofit/>
          </a:bodyPr>
          <a:lstStyle/>
          <a:p>
            <a:r>
              <a:rPr lang="en-US" sz="1600" dirty="0">
                <a:solidFill>
                  <a:srgbClr val="FEFFFF"/>
                </a:solidFill>
              </a:rPr>
              <a:t>Amazon, founded by Jeff Bezos in 1994, is the world’s largest online retailer and a significant competitor to Walmart, particularly in e-commerce. Amazon offers a vast selection of products ranging from electronics to groceries and digital services, and its business model is rooted in convenience, speed, and customer satisfaction.</a:t>
            </a:r>
          </a:p>
          <a:p>
            <a:endParaRPr lang="en-US" sz="1600" dirty="0">
              <a:solidFill>
                <a:srgbClr val="FEFFFF"/>
              </a:solidFill>
            </a:endParaRPr>
          </a:p>
          <a:p>
            <a:r>
              <a:rPr lang="en-US" sz="1600" b="1" dirty="0">
                <a:solidFill>
                  <a:srgbClr val="FEFFFF"/>
                </a:solidFill>
              </a:rPr>
              <a:t>Marketing Strategy</a:t>
            </a:r>
            <a:r>
              <a:rPr lang="en-US" sz="1600" dirty="0">
                <a:solidFill>
                  <a:srgbClr val="FEFFFF"/>
                </a:solidFill>
              </a:rPr>
              <a:t>:</a:t>
            </a:r>
          </a:p>
          <a:p>
            <a:pPr marL="285750" indent="-285750">
              <a:buFont typeface="Arial" panose="020B0604020202020204" pitchFamily="34" charset="0"/>
              <a:buChar char="•"/>
            </a:pPr>
            <a:r>
              <a:rPr lang="en-US" sz="1600" b="1" dirty="0">
                <a:solidFill>
                  <a:srgbClr val="FEFFFF"/>
                </a:solidFill>
              </a:rPr>
              <a:t>Customer Obsession</a:t>
            </a:r>
            <a:r>
              <a:rPr lang="en-US" sz="1600" dirty="0">
                <a:solidFill>
                  <a:srgbClr val="FEFFFF"/>
                </a:solidFill>
              </a:rPr>
              <a:t>: Amazon focuses on delivering an exceptional customer experience through fast shipping, personalized product recommendations, and a seamless shopping experience.</a:t>
            </a:r>
          </a:p>
          <a:p>
            <a:pPr marL="285750" indent="-285750">
              <a:buFont typeface="Arial" panose="020B0604020202020204" pitchFamily="34" charset="0"/>
              <a:buChar char="•"/>
            </a:pPr>
            <a:r>
              <a:rPr lang="en-US" sz="1600" b="1" dirty="0">
                <a:solidFill>
                  <a:srgbClr val="FEFFFF"/>
                </a:solidFill>
              </a:rPr>
              <a:t>Prime Membership</a:t>
            </a:r>
            <a:r>
              <a:rPr lang="en-US" sz="1600" dirty="0">
                <a:solidFill>
                  <a:srgbClr val="FEFFFF"/>
                </a:solidFill>
              </a:rPr>
              <a:t>: The Amazon Prime program enhances customer loyalty with exclusive perks like free shipping, access to movies and music, and exclusive discounts.</a:t>
            </a:r>
          </a:p>
          <a:p>
            <a:pPr marL="285750" indent="-285750">
              <a:buFont typeface="Arial" panose="020B0604020202020204" pitchFamily="34" charset="0"/>
              <a:buChar char="•"/>
            </a:pPr>
            <a:r>
              <a:rPr lang="en-US" sz="1600" b="1" dirty="0">
                <a:solidFill>
                  <a:srgbClr val="FEFFFF"/>
                </a:solidFill>
              </a:rPr>
              <a:t>Aggressive Pricing</a:t>
            </a:r>
            <a:r>
              <a:rPr lang="en-US" sz="1600" dirty="0">
                <a:solidFill>
                  <a:srgbClr val="FEFFFF"/>
                </a:solidFill>
              </a:rPr>
              <a:t>: Amazon uses dynamic pricing algorithms and aggressive sales strategies like daily deals to maintain competitive pricing across product categories.</a:t>
            </a:r>
          </a:p>
          <a:p>
            <a:pPr marL="285750" indent="-285750">
              <a:buFont typeface="Arial" panose="020B0604020202020204" pitchFamily="34" charset="0"/>
              <a:buChar char="•"/>
            </a:pPr>
            <a:r>
              <a:rPr lang="en-US" sz="1600" b="1" dirty="0">
                <a:solidFill>
                  <a:srgbClr val="FEFFFF"/>
                </a:solidFill>
              </a:rPr>
              <a:t>Omni-channel Integration</a:t>
            </a:r>
            <a:r>
              <a:rPr lang="en-US" sz="1600" dirty="0">
                <a:solidFill>
                  <a:srgbClr val="FEFFFF"/>
                </a:solidFill>
              </a:rPr>
              <a:t>: Amazon leverages its physical stores (Amazon Go, Whole Foods) alongside its e-commerce platform to offer a cohesive shopping experience.</a:t>
            </a:r>
          </a:p>
          <a:p>
            <a:endParaRPr lang="en-US" sz="1600" dirty="0">
              <a:solidFill>
                <a:srgbClr val="FEFFFF"/>
              </a:solidFill>
            </a:endParaRPr>
          </a:p>
        </p:txBody>
      </p:sp>
      <p:sp>
        <p:nvSpPr>
          <p:cNvPr id="7" name="Text Placeholder 1">
            <a:extLst>
              <a:ext uri="{FF2B5EF4-FFF2-40B4-BE49-F238E27FC236}">
                <a16:creationId xmlns:a16="http://schemas.microsoft.com/office/drawing/2014/main" id="{FA35E199-0957-BD9B-46FB-30669B6F7241}"/>
              </a:ext>
            </a:extLst>
          </p:cNvPr>
          <p:cNvSpPr txBox="1">
            <a:spLocks/>
          </p:cNvSpPr>
          <p:nvPr/>
        </p:nvSpPr>
        <p:spPr>
          <a:xfrm>
            <a:off x="117950" y="228600"/>
            <a:ext cx="5956586" cy="11430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pt-BR" sz="3600" b="1" dirty="0">
                <a:solidFill>
                  <a:srgbClr val="FFC31F"/>
                </a:solidFill>
              </a:rPr>
              <a:t>1. Amazon</a:t>
            </a:r>
          </a:p>
        </p:txBody>
      </p:sp>
    </p:spTree>
    <p:extLst>
      <p:ext uri="{BB962C8B-B14F-4D97-AF65-F5344CB8AC3E}">
        <p14:creationId xmlns:p14="http://schemas.microsoft.com/office/powerpoint/2010/main" val="12104809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EF7BE-91E8-F1E1-DDDB-62CFD7512651}"/>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8ADDAD6-9411-562E-89C4-6F5A69F4497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0593" r="10593"/>
          <a:stretch/>
        </p:blipFill>
        <p:spPr>
          <a:xfrm>
            <a:off x="6592824" y="0"/>
            <a:ext cx="5569578" cy="6858000"/>
          </a:xfrm>
        </p:spPr>
      </p:pic>
      <p:sp>
        <p:nvSpPr>
          <p:cNvPr id="2" name="Text Placeholder 1">
            <a:extLst>
              <a:ext uri="{FF2B5EF4-FFF2-40B4-BE49-F238E27FC236}">
                <a16:creationId xmlns:a16="http://schemas.microsoft.com/office/drawing/2014/main" id="{FE1791B8-2F8F-299C-5454-94FA9A30D617}"/>
              </a:ext>
            </a:extLst>
          </p:cNvPr>
          <p:cNvSpPr>
            <a:spLocks noGrp="1"/>
          </p:cNvSpPr>
          <p:nvPr>
            <p:ph type="body" sz="quarter" idx="10"/>
          </p:nvPr>
        </p:nvSpPr>
        <p:spPr>
          <a:xfrm>
            <a:off x="256032" y="1143000"/>
            <a:ext cx="6501272" cy="5486400"/>
          </a:xfrm>
        </p:spPr>
        <p:txBody>
          <a:bodyPr>
            <a:noAutofit/>
          </a:bodyPr>
          <a:lstStyle/>
          <a:p>
            <a:r>
              <a:rPr lang="en-US" sz="1600" dirty="0">
                <a:solidFill>
                  <a:srgbClr val="FEFFFF"/>
                </a:solidFill>
              </a:rPr>
              <a:t>Costco, founded in 1983, is a membership-based warehouse retailer that operates in 11 countries. Known for offering high-quality goods in bulk, Costco provides value through its low pricing model and exclusive membership perks. Costco has built a loyal customer base by offering both branded and private-label products at competitive prices.</a:t>
            </a:r>
          </a:p>
          <a:p>
            <a:endParaRPr lang="en-US" sz="1600" dirty="0">
              <a:solidFill>
                <a:srgbClr val="FEFFFF"/>
              </a:solidFill>
            </a:endParaRPr>
          </a:p>
          <a:p>
            <a:r>
              <a:rPr lang="en-US" sz="1600" b="1" dirty="0">
                <a:solidFill>
                  <a:srgbClr val="FEFFFF"/>
                </a:solidFill>
              </a:rPr>
              <a:t>Marketing Strategy</a:t>
            </a:r>
            <a:r>
              <a:rPr lang="en-US" sz="1600" dirty="0">
                <a:solidFill>
                  <a:srgbClr val="FEFFFF"/>
                </a:solidFill>
              </a:rPr>
              <a:t>:</a:t>
            </a:r>
          </a:p>
          <a:p>
            <a:pPr marL="285750" indent="-285750">
              <a:buFont typeface="Arial" panose="020B0604020202020204" pitchFamily="34" charset="0"/>
              <a:buChar char="•"/>
            </a:pPr>
            <a:r>
              <a:rPr lang="en-US" sz="1600" b="1" dirty="0">
                <a:solidFill>
                  <a:srgbClr val="FEFFFF"/>
                </a:solidFill>
              </a:rPr>
              <a:t>Membership Model</a:t>
            </a:r>
            <a:r>
              <a:rPr lang="en-US" sz="1600" dirty="0">
                <a:solidFill>
                  <a:srgbClr val="FEFFFF"/>
                </a:solidFill>
              </a:rPr>
              <a:t>: Costco’s business revolves around its membership-based model, offering bulk goods at low prices exclusively to members.</a:t>
            </a:r>
          </a:p>
          <a:p>
            <a:pPr marL="285750" indent="-285750">
              <a:buFont typeface="Arial" panose="020B0604020202020204" pitchFamily="34" charset="0"/>
              <a:buChar char="•"/>
            </a:pPr>
            <a:r>
              <a:rPr lang="en-US" sz="1600" b="1" dirty="0">
                <a:solidFill>
                  <a:srgbClr val="FEFFFF"/>
                </a:solidFill>
              </a:rPr>
              <a:t>Low-Cost, High-Quality Offerings</a:t>
            </a:r>
            <a:r>
              <a:rPr lang="en-US" sz="1600" dirty="0">
                <a:solidFill>
                  <a:srgbClr val="FEFFFF"/>
                </a:solidFill>
              </a:rPr>
              <a:t>: Costco focuses on providing high-quality products at wholesale prices, often under its own private label, Kirkland Signature.</a:t>
            </a:r>
          </a:p>
          <a:p>
            <a:pPr marL="285750" indent="-285750">
              <a:buFont typeface="Arial" panose="020B0604020202020204" pitchFamily="34" charset="0"/>
              <a:buChar char="•"/>
            </a:pPr>
            <a:r>
              <a:rPr lang="en-US" sz="1600" b="1" dirty="0">
                <a:solidFill>
                  <a:srgbClr val="FEFFFF"/>
                </a:solidFill>
              </a:rPr>
              <a:t>Minimal Advertising</a:t>
            </a:r>
            <a:r>
              <a:rPr lang="en-US" sz="1600" dirty="0">
                <a:solidFill>
                  <a:srgbClr val="FEFFFF"/>
                </a:solidFill>
              </a:rPr>
              <a:t>: The brand relies on </a:t>
            </a:r>
            <a:r>
              <a:rPr lang="en-US" sz="1600" b="1" dirty="0">
                <a:solidFill>
                  <a:srgbClr val="FEFFFF"/>
                </a:solidFill>
              </a:rPr>
              <a:t>word of mouth</a:t>
            </a:r>
            <a:r>
              <a:rPr lang="en-US" sz="1600" dirty="0">
                <a:solidFill>
                  <a:srgbClr val="FEFFFF"/>
                </a:solidFill>
              </a:rPr>
              <a:t> and its strong reputation to attract and retain customers, with limited traditional advertising.</a:t>
            </a:r>
          </a:p>
          <a:p>
            <a:pPr marL="285750" indent="-285750">
              <a:buFont typeface="Arial" panose="020B0604020202020204" pitchFamily="34" charset="0"/>
              <a:buChar char="•"/>
            </a:pPr>
            <a:r>
              <a:rPr lang="en-US" sz="1600" b="1" dirty="0">
                <a:solidFill>
                  <a:srgbClr val="FEFFFF"/>
                </a:solidFill>
              </a:rPr>
              <a:t>Exclusive Product Selection</a:t>
            </a:r>
            <a:r>
              <a:rPr lang="en-US" sz="1600" dirty="0">
                <a:solidFill>
                  <a:srgbClr val="FEFFFF"/>
                </a:solidFill>
              </a:rPr>
              <a:t>: Costco partners with top brands for exclusive deals and offers high-margin items like electronics at competitive prices.</a:t>
            </a:r>
          </a:p>
        </p:txBody>
      </p:sp>
      <p:sp>
        <p:nvSpPr>
          <p:cNvPr id="7" name="Text Placeholder 1">
            <a:extLst>
              <a:ext uri="{FF2B5EF4-FFF2-40B4-BE49-F238E27FC236}">
                <a16:creationId xmlns:a16="http://schemas.microsoft.com/office/drawing/2014/main" id="{0154CAEF-7124-130E-BF14-770C8E416498}"/>
              </a:ext>
            </a:extLst>
          </p:cNvPr>
          <p:cNvSpPr txBox="1">
            <a:spLocks/>
          </p:cNvSpPr>
          <p:nvPr/>
        </p:nvSpPr>
        <p:spPr>
          <a:xfrm>
            <a:off x="117950" y="228600"/>
            <a:ext cx="5956586" cy="11430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3200" b="1" dirty="0">
                <a:solidFill>
                  <a:srgbClr val="FFC31F"/>
                </a:solidFill>
              </a:rPr>
              <a:t>2. Costco</a:t>
            </a:r>
            <a:endParaRPr lang="pt-BR" sz="3200" b="1" dirty="0">
              <a:solidFill>
                <a:srgbClr val="FFC31F"/>
              </a:solidFill>
            </a:endParaRPr>
          </a:p>
        </p:txBody>
      </p:sp>
      <p:sp>
        <p:nvSpPr>
          <p:cNvPr id="5" name="TextBox 4">
            <a:extLst>
              <a:ext uri="{FF2B5EF4-FFF2-40B4-BE49-F238E27FC236}">
                <a16:creationId xmlns:a16="http://schemas.microsoft.com/office/drawing/2014/main" id="{359F844D-3FCC-BBF7-8E5D-77494418FACB}"/>
              </a:ext>
            </a:extLst>
          </p:cNvPr>
          <p:cNvSpPr txBox="1"/>
          <p:nvPr/>
        </p:nvSpPr>
        <p:spPr>
          <a:xfrm>
            <a:off x="11804904" y="6483096"/>
            <a:ext cx="256802" cy="261610"/>
          </a:xfrm>
          <a:prstGeom prst="rect">
            <a:avLst/>
          </a:prstGeom>
          <a:noFill/>
        </p:spPr>
        <p:txBody>
          <a:bodyPr wrap="none" rtlCol="0">
            <a:spAutoFit/>
          </a:bodyPr>
          <a:lstStyle/>
          <a:p>
            <a:r>
              <a:rPr lang="en-US" sz="1050">
                <a:solidFill>
                  <a:srgbClr val="FEFFFF"/>
                </a:solidFill>
                <a:latin typeface="Bogle" panose="020B0503020203060203"/>
              </a:rPr>
              <a:t>4</a:t>
            </a:r>
          </a:p>
        </p:txBody>
      </p:sp>
    </p:spTree>
    <p:extLst>
      <p:ext uri="{BB962C8B-B14F-4D97-AF65-F5344CB8AC3E}">
        <p14:creationId xmlns:p14="http://schemas.microsoft.com/office/powerpoint/2010/main" val="3135243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BFB50-3AC1-9302-31C5-E8B4520C73A6}"/>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84E4ECD-593A-8591-DB60-FF77F277DB4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642" b="1642"/>
          <a:stretch/>
        </p:blipFill>
        <p:spPr>
          <a:xfrm>
            <a:off x="6592824" y="0"/>
            <a:ext cx="5569578" cy="6858000"/>
          </a:xfrm>
        </p:spPr>
      </p:pic>
      <p:sp>
        <p:nvSpPr>
          <p:cNvPr id="2" name="Text Placeholder 1">
            <a:extLst>
              <a:ext uri="{FF2B5EF4-FFF2-40B4-BE49-F238E27FC236}">
                <a16:creationId xmlns:a16="http://schemas.microsoft.com/office/drawing/2014/main" id="{583E7D9D-720E-9A3B-BD02-57CAAC99B017}"/>
              </a:ext>
            </a:extLst>
          </p:cNvPr>
          <p:cNvSpPr>
            <a:spLocks noGrp="1"/>
          </p:cNvSpPr>
          <p:nvPr>
            <p:ph type="body" sz="quarter" idx="10"/>
          </p:nvPr>
        </p:nvSpPr>
        <p:spPr>
          <a:xfrm>
            <a:off x="256032" y="1143000"/>
            <a:ext cx="6501272" cy="5486400"/>
          </a:xfrm>
        </p:spPr>
        <p:txBody>
          <a:bodyPr>
            <a:noAutofit/>
          </a:bodyPr>
          <a:lstStyle/>
          <a:p>
            <a:r>
              <a:rPr lang="en-US" sz="1600" dirty="0">
                <a:solidFill>
                  <a:srgbClr val="FEFFFF"/>
                </a:solidFill>
              </a:rPr>
              <a:t>Target, founded in 1902, is a discount retailer known for its attractive in-store experience and trendy product selection. With a focus on stylish yet affordable products, Target positions itself as a more fashion-forward, customer-centric alternative to Walmart.</a:t>
            </a:r>
          </a:p>
          <a:p>
            <a:endParaRPr lang="en-US" sz="1600" dirty="0">
              <a:solidFill>
                <a:srgbClr val="FEFFFF"/>
              </a:solidFill>
            </a:endParaRPr>
          </a:p>
          <a:p>
            <a:r>
              <a:rPr lang="en-US" sz="1600" b="1" dirty="0">
                <a:solidFill>
                  <a:srgbClr val="FEFFFF"/>
                </a:solidFill>
              </a:rPr>
              <a:t>Marketing Strategy</a:t>
            </a:r>
            <a:r>
              <a:rPr lang="en-US" sz="1600" dirty="0">
                <a:solidFill>
                  <a:srgbClr val="FEFFFF"/>
                </a:solidFill>
              </a:rPr>
              <a:t>:</a:t>
            </a:r>
          </a:p>
          <a:p>
            <a:pPr marL="285750" indent="-285750">
              <a:buFont typeface="Arial" panose="020B0604020202020204" pitchFamily="34" charset="0"/>
              <a:buChar char="•"/>
            </a:pPr>
            <a:r>
              <a:rPr lang="en-US" sz="1600" b="1" dirty="0">
                <a:solidFill>
                  <a:srgbClr val="FEFFFF"/>
                </a:solidFill>
              </a:rPr>
              <a:t>Premium Positioning</a:t>
            </a:r>
            <a:r>
              <a:rPr lang="en-US" sz="1600" dirty="0">
                <a:solidFill>
                  <a:srgbClr val="FEFFFF"/>
                </a:solidFill>
              </a:rPr>
              <a:t>: Target positions itself as a retailer offering high-quality, stylish products at affordable prices, often targeting middle- to upper-class shoppers.</a:t>
            </a:r>
          </a:p>
          <a:p>
            <a:pPr marL="285750" indent="-285750">
              <a:buFont typeface="Arial" panose="020B0604020202020204" pitchFamily="34" charset="0"/>
              <a:buChar char="•"/>
            </a:pPr>
            <a:r>
              <a:rPr lang="en-US" sz="1600" b="1" dirty="0">
                <a:solidFill>
                  <a:srgbClr val="FEFFFF"/>
                </a:solidFill>
              </a:rPr>
              <a:t>Loyalty Programs</a:t>
            </a:r>
            <a:r>
              <a:rPr lang="en-US" sz="1600" dirty="0">
                <a:solidFill>
                  <a:srgbClr val="FEFFFF"/>
                </a:solidFill>
              </a:rPr>
              <a:t>: The Target Circle loyalty program offers discounts, early access to sales, and rewards, building customer loyalty.</a:t>
            </a:r>
          </a:p>
          <a:p>
            <a:pPr marL="285750" indent="-285750">
              <a:buFont typeface="Arial" panose="020B0604020202020204" pitchFamily="34" charset="0"/>
              <a:buChar char="•"/>
            </a:pPr>
            <a:r>
              <a:rPr lang="en-US" sz="1600" b="1" dirty="0">
                <a:solidFill>
                  <a:srgbClr val="FEFFFF"/>
                </a:solidFill>
              </a:rPr>
              <a:t>Branding and Community Engagement</a:t>
            </a:r>
            <a:r>
              <a:rPr lang="en-US" sz="1600" dirty="0">
                <a:solidFill>
                  <a:srgbClr val="FEFFFF"/>
                </a:solidFill>
              </a:rPr>
              <a:t>: Target’s marketing emphasizes its commitment to sustainability and inclusivity, often integrating these values into its product offerings.</a:t>
            </a:r>
          </a:p>
          <a:p>
            <a:pPr marL="285750" indent="-285750">
              <a:buFont typeface="Arial" panose="020B0604020202020204" pitchFamily="34" charset="0"/>
              <a:buChar char="•"/>
            </a:pPr>
            <a:r>
              <a:rPr lang="en-US" sz="1600" b="1" dirty="0">
                <a:solidFill>
                  <a:srgbClr val="FEFFFF"/>
                </a:solidFill>
              </a:rPr>
              <a:t>Omni-channel Strategy</a:t>
            </a:r>
            <a:r>
              <a:rPr lang="en-US" sz="1600" dirty="0">
                <a:solidFill>
                  <a:srgbClr val="FEFFFF"/>
                </a:solidFill>
              </a:rPr>
              <a:t>: Target's seamless integration of its mobile app, in-store shopping, and services like curbside pickup and same-day delivery enhances convenience for customers.</a:t>
            </a:r>
          </a:p>
        </p:txBody>
      </p:sp>
      <p:sp>
        <p:nvSpPr>
          <p:cNvPr id="7" name="Text Placeholder 1">
            <a:extLst>
              <a:ext uri="{FF2B5EF4-FFF2-40B4-BE49-F238E27FC236}">
                <a16:creationId xmlns:a16="http://schemas.microsoft.com/office/drawing/2014/main" id="{D52B3E96-94D8-F402-917D-4D93FCB69893}"/>
              </a:ext>
            </a:extLst>
          </p:cNvPr>
          <p:cNvSpPr txBox="1">
            <a:spLocks/>
          </p:cNvSpPr>
          <p:nvPr/>
        </p:nvSpPr>
        <p:spPr>
          <a:xfrm>
            <a:off x="117950" y="228600"/>
            <a:ext cx="5956586" cy="11430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3200" dirty="0">
                <a:solidFill>
                  <a:srgbClr val="FFC31F"/>
                </a:solidFill>
              </a:rPr>
              <a:t>3</a:t>
            </a:r>
            <a:r>
              <a:rPr lang="en-US" sz="3200" b="1" dirty="0">
                <a:solidFill>
                  <a:srgbClr val="FFC31F"/>
                </a:solidFill>
              </a:rPr>
              <a:t>. Target</a:t>
            </a:r>
            <a:endParaRPr lang="pt-BR" sz="3200" b="1" dirty="0">
              <a:solidFill>
                <a:srgbClr val="FFC31F"/>
              </a:solidFill>
            </a:endParaRPr>
          </a:p>
        </p:txBody>
      </p:sp>
    </p:spTree>
    <p:extLst>
      <p:ext uri="{BB962C8B-B14F-4D97-AF65-F5344CB8AC3E}">
        <p14:creationId xmlns:p14="http://schemas.microsoft.com/office/powerpoint/2010/main" val="1572054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6917437-ADE5-4C3A-8019-602B8A7B704F}"/>
              </a:ext>
            </a:extLst>
          </p:cNvPr>
          <p:cNvSpPr txBox="1"/>
          <p:nvPr/>
        </p:nvSpPr>
        <p:spPr>
          <a:xfrm>
            <a:off x="379412" y="762000"/>
            <a:ext cx="6094476" cy="6372194"/>
          </a:xfrm>
          <a:prstGeom prst="rect">
            <a:avLst/>
          </a:prstGeom>
          <a:noFill/>
        </p:spPr>
        <p:txBody>
          <a:bodyPr wrap="square" lIns="91440" tIns="45720" rIns="91440" bIns="45720" anchor="t">
            <a:spAutoFit/>
          </a:bodyPr>
          <a:lstStyle/>
          <a:p>
            <a:pPr marL="285750" indent="-285750" fontAlgn="base">
              <a:lnSpc>
                <a:spcPct val="200000"/>
              </a:lnSpc>
              <a:buFont typeface="Wingdings" panose="05000000000000000000" pitchFamily="2" charset="2"/>
              <a:buChar char="§"/>
            </a:pPr>
            <a:r>
              <a:rPr lang="en-US" sz="1600" dirty="0">
                <a:solidFill>
                  <a:srgbClr val="FEFFFF"/>
                </a:solidFill>
                <a:latin typeface="Bogle Black" panose="020B0503020203060203"/>
                <a:cs typeface="Calibri"/>
              </a:rPr>
              <a:t>Company Overview</a:t>
            </a:r>
            <a:r>
              <a:rPr lang="en-US" sz="1600" b="0" i="0" dirty="0">
                <a:solidFill>
                  <a:srgbClr val="FEFFFF"/>
                </a:solidFill>
                <a:effectLst/>
                <a:latin typeface="Bogle Black" panose="020B0503020203060203"/>
                <a:cs typeface="Calibri"/>
              </a:rPr>
              <a:t>​</a:t>
            </a:r>
          </a:p>
          <a:p>
            <a:pPr marL="285750" indent="-285750" fontAlgn="base">
              <a:lnSpc>
                <a:spcPct val="200000"/>
              </a:lnSpc>
              <a:buFont typeface="Wingdings" panose="05000000000000000000" pitchFamily="2" charset="2"/>
              <a:buChar char="§"/>
            </a:pPr>
            <a:r>
              <a:rPr lang="en-US" sz="1600" dirty="0">
                <a:solidFill>
                  <a:srgbClr val="FEFFFF"/>
                </a:solidFill>
                <a:latin typeface="Bogle Black" panose="020B0503020203060203"/>
                <a:cs typeface="Calibri"/>
              </a:rPr>
              <a:t>History </a:t>
            </a:r>
            <a:endParaRPr lang="en-US" sz="1600" b="0" i="0" dirty="0">
              <a:solidFill>
                <a:srgbClr val="FEFFFF"/>
              </a:solidFill>
              <a:effectLst/>
              <a:latin typeface="Bogle Black" panose="020B0503020203060203"/>
              <a:cs typeface="Calibri"/>
            </a:endParaRPr>
          </a:p>
          <a:p>
            <a:pPr marL="285750" indent="-285750" fontAlgn="base">
              <a:lnSpc>
                <a:spcPct val="200000"/>
              </a:lnSpc>
              <a:buFont typeface="Wingdings" panose="05000000000000000000" pitchFamily="2" charset="2"/>
              <a:buChar char="§"/>
            </a:pPr>
            <a:r>
              <a:rPr lang="en-US" sz="1600" b="0" i="0" u="none" strike="noStrike" dirty="0">
                <a:solidFill>
                  <a:srgbClr val="FEFFFF"/>
                </a:solidFill>
                <a:effectLst/>
                <a:latin typeface="Bogle Black" panose="020B0503020203060203"/>
                <a:cs typeface="Calibri"/>
              </a:rPr>
              <a:t>Vision &amp; Mission</a:t>
            </a:r>
            <a:endParaRPr lang="en-US" sz="1600" b="0" i="0" dirty="0">
              <a:solidFill>
                <a:srgbClr val="FEFFFF"/>
              </a:solidFill>
              <a:effectLst/>
              <a:latin typeface="Bogle Black" panose="020B0503020203060203"/>
              <a:cs typeface="Calibri"/>
            </a:endParaRPr>
          </a:p>
          <a:p>
            <a:pPr marL="285750" indent="-285750" algn="l" rtl="0" fontAlgn="base">
              <a:lnSpc>
                <a:spcPct val="200000"/>
              </a:lnSpc>
              <a:buFont typeface="Wingdings" panose="05000000000000000000" pitchFamily="2" charset="2"/>
              <a:buChar char="§"/>
            </a:pPr>
            <a:r>
              <a:rPr lang="en-US" sz="1600" dirty="0">
                <a:solidFill>
                  <a:srgbClr val="FEFFFF"/>
                </a:solidFill>
                <a:latin typeface="Bogle Black" panose="020B0503020203060203"/>
                <a:cs typeface="Calibri"/>
              </a:rPr>
              <a:t>Goals</a:t>
            </a:r>
            <a:endParaRPr lang="en-US" sz="1600" b="0" i="0" dirty="0">
              <a:solidFill>
                <a:srgbClr val="FEFFFF"/>
              </a:solidFill>
              <a:effectLst/>
              <a:latin typeface="Bogle Black" panose="020B0503020203060203"/>
              <a:cs typeface="Calibri"/>
            </a:endParaRPr>
          </a:p>
          <a:p>
            <a:pPr marL="285750" indent="-285750">
              <a:lnSpc>
                <a:spcPct val="200000"/>
              </a:lnSpc>
              <a:buFont typeface="Wingdings" panose="05000000000000000000" pitchFamily="2" charset="2"/>
              <a:buChar char="§"/>
            </a:pPr>
            <a:r>
              <a:rPr lang="en-US" sz="1600" dirty="0">
                <a:solidFill>
                  <a:srgbClr val="FEFFFF"/>
                </a:solidFill>
                <a:latin typeface="Bogle Black" panose="020B0503020203060203"/>
                <a:cs typeface="Calibri"/>
              </a:rPr>
              <a:t>Marketing Mix</a:t>
            </a:r>
          </a:p>
          <a:p>
            <a:pPr marL="285750" indent="-285750">
              <a:lnSpc>
                <a:spcPct val="200000"/>
              </a:lnSpc>
              <a:buFont typeface="Wingdings" panose="05000000000000000000" pitchFamily="2" charset="2"/>
              <a:buChar char="§"/>
            </a:pPr>
            <a:r>
              <a:rPr lang="en-US" sz="1600" dirty="0">
                <a:solidFill>
                  <a:srgbClr val="FEFFFF"/>
                </a:solidFill>
                <a:latin typeface="Bogle Black" panose="020B0503020203060203"/>
                <a:cs typeface="Calibri"/>
              </a:rPr>
              <a:t>STP analysis</a:t>
            </a:r>
          </a:p>
          <a:p>
            <a:pPr marL="285750" indent="-285750">
              <a:lnSpc>
                <a:spcPct val="200000"/>
              </a:lnSpc>
              <a:buFont typeface="Wingdings" panose="05000000000000000000" pitchFamily="2" charset="2"/>
              <a:buChar char="§"/>
            </a:pPr>
            <a:r>
              <a:rPr lang="en-US" sz="1600" dirty="0">
                <a:solidFill>
                  <a:srgbClr val="FEFFFF"/>
                </a:solidFill>
                <a:latin typeface="Bogle Black" panose="020B0503020203060203"/>
                <a:cs typeface="Calibri"/>
              </a:rPr>
              <a:t>Marketing strategies</a:t>
            </a:r>
          </a:p>
          <a:p>
            <a:pPr marL="285750" indent="-285750">
              <a:lnSpc>
                <a:spcPct val="200000"/>
              </a:lnSpc>
              <a:buFont typeface="Wingdings" panose="05000000000000000000" pitchFamily="2" charset="2"/>
              <a:buChar char="§"/>
            </a:pPr>
            <a:r>
              <a:rPr lang="en-US" sz="1600" dirty="0">
                <a:solidFill>
                  <a:srgbClr val="FEFFFF"/>
                </a:solidFill>
                <a:latin typeface="Bogle Black" panose="020B0503020203060203"/>
                <a:cs typeface="Calibri"/>
              </a:rPr>
              <a:t>Marketing strategy of competitors</a:t>
            </a:r>
          </a:p>
          <a:p>
            <a:pPr marL="285750" indent="-285750">
              <a:lnSpc>
                <a:spcPct val="200000"/>
              </a:lnSpc>
              <a:buFont typeface="Wingdings" panose="05000000000000000000" pitchFamily="2" charset="2"/>
              <a:buChar char="§"/>
            </a:pPr>
            <a:r>
              <a:rPr lang="en-US" sz="1600" dirty="0">
                <a:solidFill>
                  <a:srgbClr val="FEFFFF"/>
                </a:solidFill>
                <a:latin typeface="Bogle Black" panose="020B0503020203060203"/>
                <a:cs typeface="Calibri"/>
              </a:rPr>
              <a:t>SWOT  analysis</a:t>
            </a:r>
          </a:p>
          <a:p>
            <a:pPr marL="285750" indent="-285750">
              <a:lnSpc>
                <a:spcPct val="200000"/>
              </a:lnSpc>
              <a:buFont typeface="Wingdings" panose="05000000000000000000" pitchFamily="2" charset="2"/>
              <a:buChar char="§"/>
            </a:pPr>
            <a:r>
              <a:rPr lang="en-US" sz="1600" dirty="0">
                <a:solidFill>
                  <a:srgbClr val="FEFFFF"/>
                </a:solidFill>
                <a:latin typeface="Bogle Black" panose="020B0503020203060203"/>
                <a:cs typeface="Calibri"/>
              </a:rPr>
              <a:t>Insights &amp; Recommendations</a:t>
            </a:r>
          </a:p>
          <a:p>
            <a:pPr marL="285750" indent="-285750">
              <a:lnSpc>
                <a:spcPct val="200000"/>
              </a:lnSpc>
              <a:buFont typeface="Wingdings" panose="05000000000000000000" pitchFamily="2" charset="2"/>
              <a:buChar char="§"/>
            </a:pPr>
            <a:r>
              <a:rPr lang="en-US" sz="1600" dirty="0">
                <a:solidFill>
                  <a:srgbClr val="FEFFFF"/>
                </a:solidFill>
                <a:latin typeface="Bogle Black" panose="020B0503020203060203"/>
                <a:cs typeface="Calibri"/>
              </a:rPr>
              <a:t>Recommendations</a:t>
            </a:r>
          </a:p>
          <a:p>
            <a:pPr marL="285750" indent="-285750">
              <a:lnSpc>
                <a:spcPct val="200000"/>
              </a:lnSpc>
              <a:buFont typeface="Wingdings" panose="05000000000000000000" pitchFamily="2" charset="2"/>
              <a:buChar char="§"/>
            </a:pPr>
            <a:r>
              <a:rPr lang="en-US" sz="1600" dirty="0">
                <a:solidFill>
                  <a:srgbClr val="FEFFFF"/>
                </a:solidFill>
                <a:latin typeface="Bogle Black" panose="020B0503020203060203"/>
                <a:cs typeface="Calibri"/>
              </a:rPr>
              <a:t>Reference</a:t>
            </a:r>
            <a:endParaRPr lang="en-US" sz="1600" b="0" i="0" dirty="0">
              <a:solidFill>
                <a:srgbClr val="FEFFFF"/>
              </a:solidFill>
              <a:effectLst/>
              <a:latin typeface="Bogle Black" panose="020B0503020203060203"/>
              <a:cs typeface="Calibri"/>
            </a:endParaRPr>
          </a:p>
          <a:p>
            <a:pPr marL="285750" indent="-285750">
              <a:lnSpc>
                <a:spcPct val="200000"/>
              </a:lnSpc>
              <a:buFont typeface="Arial" panose="020B0604020202020204" pitchFamily="34" charset="0"/>
              <a:buChar char="•"/>
            </a:pPr>
            <a:endParaRPr lang="en-CA" sz="1400" dirty="0">
              <a:solidFill>
                <a:srgbClr val="FEFFFF"/>
              </a:solidFill>
              <a:latin typeface="Bogle Black" panose="020B0503020203060203"/>
              <a:cs typeface="Calibri"/>
            </a:endParaRPr>
          </a:p>
        </p:txBody>
      </p:sp>
      <p:pic>
        <p:nvPicPr>
          <p:cNvPr id="3" name="Picture 2">
            <a:extLst>
              <a:ext uri="{FF2B5EF4-FFF2-40B4-BE49-F238E27FC236}">
                <a16:creationId xmlns:a16="http://schemas.microsoft.com/office/drawing/2014/main" id="{AD68E569-62D4-498B-B877-36C1979711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3412" y="5943600"/>
            <a:ext cx="2340374" cy="812800"/>
          </a:xfrm>
          <a:prstGeom prst="rect">
            <a:avLst/>
          </a:prstGeom>
        </p:spPr>
      </p:pic>
      <p:sp>
        <p:nvSpPr>
          <p:cNvPr id="4" name="Text Placeholder 1">
            <a:extLst>
              <a:ext uri="{FF2B5EF4-FFF2-40B4-BE49-F238E27FC236}">
                <a16:creationId xmlns:a16="http://schemas.microsoft.com/office/drawing/2014/main" id="{E8B65FDD-B31B-4187-88B4-893E0EDA23F7}"/>
              </a:ext>
            </a:extLst>
          </p:cNvPr>
          <p:cNvSpPr txBox="1">
            <a:spLocks/>
          </p:cNvSpPr>
          <p:nvPr/>
        </p:nvSpPr>
        <p:spPr>
          <a:xfrm>
            <a:off x="117950" y="228600"/>
            <a:ext cx="5956586" cy="533400"/>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3600">
                <a:solidFill>
                  <a:srgbClr val="FFC31F"/>
                </a:solidFill>
                <a:latin typeface="Bogle Black"/>
              </a:rPr>
              <a:t>Agenda</a:t>
            </a:r>
            <a:endParaRPr lang="en-US" sz="3600" dirty="0">
              <a:solidFill>
                <a:srgbClr val="FFC31F"/>
              </a:solidFill>
              <a:latin typeface="Bogle Black"/>
            </a:endParaRPr>
          </a:p>
        </p:txBody>
      </p:sp>
    </p:spTree>
    <p:extLst>
      <p:ext uri="{BB962C8B-B14F-4D97-AF65-F5344CB8AC3E}">
        <p14:creationId xmlns:p14="http://schemas.microsoft.com/office/powerpoint/2010/main" val="482915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4BC10-5CA8-7BEC-A160-A9E38A868F4C}"/>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C80F841-38C7-541F-7BF9-24A790012CEF}"/>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11599" r="11599"/>
          <a:stretch/>
        </p:blipFill>
        <p:spPr>
          <a:xfrm>
            <a:off x="6895386" y="0"/>
            <a:ext cx="5267016" cy="6858000"/>
          </a:xfrm>
        </p:spPr>
      </p:pic>
      <p:sp>
        <p:nvSpPr>
          <p:cNvPr id="2" name="Text Placeholder 1">
            <a:extLst>
              <a:ext uri="{FF2B5EF4-FFF2-40B4-BE49-F238E27FC236}">
                <a16:creationId xmlns:a16="http://schemas.microsoft.com/office/drawing/2014/main" id="{1BEA1F74-BA99-77B8-942F-496528A123AE}"/>
              </a:ext>
            </a:extLst>
          </p:cNvPr>
          <p:cNvSpPr>
            <a:spLocks noGrp="1"/>
          </p:cNvSpPr>
          <p:nvPr>
            <p:ph type="body" sz="quarter" idx="10"/>
          </p:nvPr>
        </p:nvSpPr>
        <p:spPr>
          <a:xfrm>
            <a:off x="256032" y="1143000"/>
            <a:ext cx="6501272" cy="5486400"/>
          </a:xfrm>
        </p:spPr>
        <p:txBody>
          <a:bodyPr>
            <a:noAutofit/>
          </a:bodyPr>
          <a:lstStyle/>
          <a:p>
            <a:r>
              <a:rPr lang="en-US" sz="1600" dirty="0">
                <a:solidFill>
                  <a:srgbClr val="FEFFFF"/>
                </a:solidFill>
              </a:rPr>
              <a:t>Kroger, established in 1883, is one of the largest grocery store chains in the U.S. With over 2,700 stores, it dominates the grocery retail space and competes with Walmart in food and beverage sales. Kroger has a strong focus on fresh produce, private label products, and customer loyalty.</a:t>
            </a:r>
          </a:p>
          <a:p>
            <a:endParaRPr lang="en-US" sz="1600" dirty="0">
              <a:solidFill>
                <a:srgbClr val="FEFFFF"/>
              </a:solidFill>
            </a:endParaRPr>
          </a:p>
          <a:p>
            <a:r>
              <a:rPr lang="en-US" sz="1600" b="1" dirty="0">
                <a:solidFill>
                  <a:srgbClr val="FEFFFF"/>
                </a:solidFill>
              </a:rPr>
              <a:t>Marketing Strategy</a:t>
            </a:r>
            <a:r>
              <a:rPr lang="en-US" sz="1600" dirty="0">
                <a:solidFill>
                  <a:srgbClr val="FEFFFF"/>
                </a:solidFill>
              </a:rPr>
              <a:t>:</a:t>
            </a:r>
          </a:p>
          <a:p>
            <a:pPr marL="285750" indent="-285750">
              <a:buFont typeface="Arial" panose="020B0604020202020204" pitchFamily="34" charset="0"/>
              <a:buChar char="•"/>
            </a:pPr>
            <a:r>
              <a:rPr lang="en-US" sz="1600" b="1" dirty="0">
                <a:solidFill>
                  <a:srgbClr val="FEFFFF"/>
                </a:solidFill>
              </a:rPr>
              <a:t>Personalized Discounts</a:t>
            </a:r>
            <a:r>
              <a:rPr lang="en-US" sz="1600" dirty="0">
                <a:solidFill>
                  <a:srgbClr val="FEFFFF"/>
                </a:solidFill>
              </a:rPr>
              <a:t>: Kroger uses the </a:t>
            </a:r>
            <a:r>
              <a:rPr lang="en-US" sz="1600" b="1" dirty="0">
                <a:solidFill>
                  <a:srgbClr val="FEFFFF"/>
                </a:solidFill>
              </a:rPr>
              <a:t>Kroger Plus</a:t>
            </a:r>
            <a:r>
              <a:rPr lang="en-US" sz="1600" dirty="0">
                <a:solidFill>
                  <a:srgbClr val="FEFFFF"/>
                </a:solidFill>
              </a:rPr>
              <a:t> loyalty card to deliver personalized discounts based on shopping habits, strengthening customer loyalty.</a:t>
            </a:r>
          </a:p>
          <a:p>
            <a:pPr marL="285750" indent="-285750">
              <a:buFont typeface="Arial" panose="020B0604020202020204" pitchFamily="34" charset="0"/>
              <a:buChar char="•"/>
            </a:pPr>
            <a:r>
              <a:rPr lang="en-US" sz="1600" b="1" dirty="0">
                <a:solidFill>
                  <a:srgbClr val="FEFFFF"/>
                </a:solidFill>
              </a:rPr>
              <a:t>Regional Customization</a:t>
            </a:r>
            <a:r>
              <a:rPr lang="en-US" sz="1600" dirty="0">
                <a:solidFill>
                  <a:srgbClr val="FEFFFF"/>
                </a:solidFill>
              </a:rPr>
              <a:t>: Kroger tailors its product offerings to regional preferences and consumer demands, promoting local goods alongside national brands.</a:t>
            </a:r>
          </a:p>
          <a:p>
            <a:pPr marL="285750" indent="-285750">
              <a:buFont typeface="Arial" panose="020B0604020202020204" pitchFamily="34" charset="0"/>
              <a:buChar char="•"/>
            </a:pPr>
            <a:r>
              <a:rPr lang="en-US" sz="1600" b="1" dirty="0">
                <a:solidFill>
                  <a:srgbClr val="FEFFFF"/>
                </a:solidFill>
              </a:rPr>
              <a:t>Omni-channel Retailing</a:t>
            </a:r>
            <a:r>
              <a:rPr lang="en-US" sz="1600" dirty="0">
                <a:solidFill>
                  <a:srgbClr val="FEFFFF"/>
                </a:solidFill>
              </a:rPr>
              <a:t>: Kroger integrates </a:t>
            </a:r>
            <a:r>
              <a:rPr lang="en-US" sz="1600" b="1" dirty="0">
                <a:solidFill>
                  <a:srgbClr val="FEFFFF"/>
                </a:solidFill>
              </a:rPr>
              <a:t>online ordering</a:t>
            </a:r>
            <a:r>
              <a:rPr lang="en-US" sz="1600" dirty="0">
                <a:solidFill>
                  <a:srgbClr val="FEFFFF"/>
                </a:solidFill>
              </a:rPr>
              <a:t>, </a:t>
            </a:r>
            <a:r>
              <a:rPr lang="en-US" sz="1600" b="1" dirty="0">
                <a:solidFill>
                  <a:srgbClr val="FEFFFF"/>
                </a:solidFill>
              </a:rPr>
              <a:t>delivery services</a:t>
            </a:r>
            <a:r>
              <a:rPr lang="en-US" sz="1600" dirty="0">
                <a:solidFill>
                  <a:srgbClr val="FEFFFF"/>
                </a:solidFill>
              </a:rPr>
              <a:t>, and </a:t>
            </a:r>
            <a:r>
              <a:rPr lang="en-US" sz="1600" b="1" dirty="0">
                <a:solidFill>
                  <a:srgbClr val="FEFFFF"/>
                </a:solidFill>
              </a:rPr>
              <a:t>curbside pickup</a:t>
            </a:r>
            <a:r>
              <a:rPr lang="en-US" sz="1600" dirty="0">
                <a:solidFill>
                  <a:srgbClr val="FEFFFF"/>
                </a:solidFill>
              </a:rPr>
              <a:t> into its shopping experience, enhancing convenience for customers.</a:t>
            </a:r>
          </a:p>
          <a:p>
            <a:pPr marL="285750" indent="-285750">
              <a:buFont typeface="Arial" panose="020B0604020202020204" pitchFamily="34" charset="0"/>
              <a:buChar char="•"/>
            </a:pPr>
            <a:r>
              <a:rPr lang="en-US" sz="1600" b="1" dirty="0">
                <a:solidFill>
                  <a:srgbClr val="FEFFFF"/>
                </a:solidFill>
              </a:rPr>
              <a:t>Sustainability and Health Focus</a:t>
            </a:r>
            <a:r>
              <a:rPr lang="en-US" sz="1600" dirty="0">
                <a:solidFill>
                  <a:srgbClr val="FEFFFF"/>
                </a:solidFill>
              </a:rPr>
              <a:t>: Kroger places significant emphasis on sustainability, health-conscious products, and fresh, organic produce in its marketing efforts.</a:t>
            </a:r>
          </a:p>
        </p:txBody>
      </p:sp>
      <p:sp>
        <p:nvSpPr>
          <p:cNvPr id="7" name="Text Placeholder 1">
            <a:extLst>
              <a:ext uri="{FF2B5EF4-FFF2-40B4-BE49-F238E27FC236}">
                <a16:creationId xmlns:a16="http://schemas.microsoft.com/office/drawing/2014/main" id="{D4D2ACC1-7835-BDDE-12E7-36CD192DE03E}"/>
              </a:ext>
            </a:extLst>
          </p:cNvPr>
          <p:cNvSpPr txBox="1">
            <a:spLocks/>
          </p:cNvSpPr>
          <p:nvPr/>
        </p:nvSpPr>
        <p:spPr>
          <a:xfrm>
            <a:off x="117950" y="228600"/>
            <a:ext cx="5956586" cy="11430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fontAlgn="base">
              <a:spcAft>
                <a:spcPts val="1500"/>
              </a:spcAft>
            </a:pPr>
            <a:r>
              <a:rPr lang="en-US" sz="3600" b="1" i="0" dirty="0">
                <a:solidFill>
                  <a:srgbClr val="FFC31F"/>
                </a:solidFill>
                <a:effectLst/>
                <a:latin typeface="Bogle Black" panose="020B0503020203060203"/>
              </a:rPr>
              <a:t>4. Kroger</a:t>
            </a:r>
          </a:p>
        </p:txBody>
      </p:sp>
    </p:spTree>
    <p:extLst>
      <p:ext uri="{BB962C8B-B14F-4D97-AF65-F5344CB8AC3E}">
        <p14:creationId xmlns:p14="http://schemas.microsoft.com/office/powerpoint/2010/main" val="337518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06A0D-2D32-F106-5969-0F90B72D39A0}"/>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4F09B6E-3A79-4858-618A-2311EFF18177}"/>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11615" r="11615"/>
          <a:stretch/>
        </p:blipFill>
        <p:spPr>
          <a:xfrm>
            <a:off x="6895386" y="0"/>
            <a:ext cx="5214344" cy="6789420"/>
          </a:xfrm>
        </p:spPr>
      </p:pic>
      <p:sp>
        <p:nvSpPr>
          <p:cNvPr id="2" name="Text Placeholder 1">
            <a:extLst>
              <a:ext uri="{FF2B5EF4-FFF2-40B4-BE49-F238E27FC236}">
                <a16:creationId xmlns:a16="http://schemas.microsoft.com/office/drawing/2014/main" id="{AA9371E3-F725-41CD-110B-118E12233439}"/>
              </a:ext>
            </a:extLst>
          </p:cNvPr>
          <p:cNvSpPr>
            <a:spLocks noGrp="1"/>
          </p:cNvSpPr>
          <p:nvPr>
            <p:ph type="body" sz="quarter" idx="10"/>
          </p:nvPr>
        </p:nvSpPr>
        <p:spPr>
          <a:xfrm>
            <a:off x="256032" y="1143000"/>
            <a:ext cx="6501272" cy="5486400"/>
          </a:xfrm>
        </p:spPr>
        <p:txBody>
          <a:bodyPr>
            <a:noAutofit/>
          </a:bodyPr>
          <a:lstStyle/>
          <a:p>
            <a:r>
              <a:rPr lang="en-US" sz="1600" dirty="0">
                <a:solidFill>
                  <a:srgbClr val="FEFFFF"/>
                </a:solidFill>
              </a:rPr>
              <a:t>Home Depot, founded in 1978, is the largest home improvement retailer in the U.S. It offers a wide range of building materials, tools, and services for both professional contractors and DIY customers. Home Depot competes with Walmart in categories like home improvement and appliances.</a:t>
            </a:r>
          </a:p>
          <a:p>
            <a:endParaRPr lang="en-US" sz="1600" dirty="0">
              <a:solidFill>
                <a:srgbClr val="FEFFFF"/>
              </a:solidFill>
            </a:endParaRPr>
          </a:p>
          <a:p>
            <a:r>
              <a:rPr lang="en-US" sz="1600" b="1" dirty="0">
                <a:solidFill>
                  <a:srgbClr val="FEFFFF"/>
                </a:solidFill>
              </a:rPr>
              <a:t>Marketing Strategy</a:t>
            </a:r>
            <a:r>
              <a:rPr lang="en-US" sz="1600" dirty="0">
                <a:solidFill>
                  <a:srgbClr val="FEFFFF"/>
                </a:solidFill>
              </a:rPr>
              <a:t>:</a:t>
            </a:r>
          </a:p>
          <a:p>
            <a:pPr marL="285750" indent="-285750">
              <a:buFont typeface="Arial" panose="020B0604020202020204" pitchFamily="34" charset="0"/>
              <a:buChar char="•"/>
            </a:pPr>
            <a:r>
              <a:rPr lang="en-US" sz="1600" b="1" dirty="0">
                <a:solidFill>
                  <a:srgbClr val="FEFFFF"/>
                </a:solidFill>
              </a:rPr>
              <a:t>DIY and Professional Focus</a:t>
            </a:r>
            <a:r>
              <a:rPr lang="en-US" sz="1600" dirty="0">
                <a:solidFill>
                  <a:srgbClr val="FEFFFF"/>
                </a:solidFill>
              </a:rPr>
              <a:t>: Home Depot caters to both DIY customers and professional contractors, offering products and services tailored to these groups.</a:t>
            </a:r>
          </a:p>
          <a:p>
            <a:pPr marL="285750" indent="-285750">
              <a:buFont typeface="Arial" panose="020B0604020202020204" pitchFamily="34" charset="0"/>
              <a:buChar char="•"/>
            </a:pPr>
            <a:r>
              <a:rPr lang="en-US" sz="1600" b="1" dirty="0">
                <a:solidFill>
                  <a:srgbClr val="FEFFFF"/>
                </a:solidFill>
              </a:rPr>
              <a:t>Educational Content</a:t>
            </a:r>
            <a:r>
              <a:rPr lang="en-US" sz="1600" dirty="0">
                <a:solidFill>
                  <a:srgbClr val="FEFFFF"/>
                </a:solidFill>
              </a:rPr>
              <a:t>: The company invests heavily in educating its customers through </a:t>
            </a:r>
            <a:r>
              <a:rPr lang="en-US" sz="1600" b="1" dirty="0">
                <a:solidFill>
                  <a:srgbClr val="FEFFFF"/>
                </a:solidFill>
              </a:rPr>
              <a:t>how-to videos</a:t>
            </a:r>
            <a:r>
              <a:rPr lang="en-US" sz="1600" dirty="0">
                <a:solidFill>
                  <a:srgbClr val="FEFFFF"/>
                </a:solidFill>
              </a:rPr>
              <a:t>, project guides, and in-store expert advice, positioning itself as a trusted resource.</a:t>
            </a:r>
          </a:p>
          <a:p>
            <a:pPr marL="285750" indent="-285750">
              <a:buFont typeface="Arial" panose="020B0604020202020204" pitchFamily="34" charset="0"/>
              <a:buChar char="•"/>
            </a:pPr>
            <a:r>
              <a:rPr lang="en-US" sz="1600" b="1" dirty="0">
                <a:solidFill>
                  <a:srgbClr val="FEFFFF"/>
                </a:solidFill>
              </a:rPr>
              <a:t>Click-and-Collect and Delivery</a:t>
            </a:r>
            <a:r>
              <a:rPr lang="en-US" sz="1600" dirty="0">
                <a:solidFill>
                  <a:srgbClr val="FEFFFF"/>
                </a:solidFill>
              </a:rPr>
              <a:t>: Home Depot integrates its digital services with physical locations, offering </a:t>
            </a:r>
            <a:r>
              <a:rPr lang="en-US" sz="1600" b="1" dirty="0">
                <a:solidFill>
                  <a:srgbClr val="FEFFFF"/>
                </a:solidFill>
              </a:rPr>
              <a:t>online order pickup</a:t>
            </a:r>
            <a:r>
              <a:rPr lang="en-US" sz="1600" dirty="0">
                <a:solidFill>
                  <a:srgbClr val="FEFFFF"/>
                </a:solidFill>
              </a:rPr>
              <a:t>, and in-store delivery services to enhance the customer experience.</a:t>
            </a:r>
          </a:p>
          <a:p>
            <a:pPr marL="285750" indent="-285750">
              <a:buFont typeface="Arial" panose="020B0604020202020204" pitchFamily="34" charset="0"/>
              <a:buChar char="•"/>
            </a:pPr>
            <a:r>
              <a:rPr lang="en-US" sz="1600" b="1" dirty="0">
                <a:solidFill>
                  <a:srgbClr val="FEFFFF"/>
                </a:solidFill>
              </a:rPr>
              <a:t>Pro Xtra Loyalty Program</a:t>
            </a:r>
            <a:r>
              <a:rPr lang="en-US" sz="1600" dirty="0">
                <a:solidFill>
                  <a:srgbClr val="FEFFFF"/>
                </a:solidFill>
              </a:rPr>
              <a:t>: Home Depot’s </a:t>
            </a:r>
            <a:r>
              <a:rPr lang="en-US" sz="1600" b="1" dirty="0">
                <a:solidFill>
                  <a:srgbClr val="FEFFFF"/>
                </a:solidFill>
              </a:rPr>
              <a:t>Pro Xtra</a:t>
            </a:r>
            <a:r>
              <a:rPr lang="en-US" sz="1600" dirty="0">
                <a:solidFill>
                  <a:srgbClr val="FEFFFF"/>
                </a:solidFill>
              </a:rPr>
              <a:t> program is designed for professional contractors, offering personalized discounts, rewards, and project management tools.</a:t>
            </a:r>
          </a:p>
        </p:txBody>
      </p:sp>
      <p:sp>
        <p:nvSpPr>
          <p:cNvPr id="7" name="Text Placeholder 1">
            <a:extLst>
              <a:ext uri="{FF2B5EF4-FFF2-40B4-BE49-F238E27FC236}">
                <a16:creationId xmlns:a16="http://schemas.microsoft.com/office/drawing/2014/main" id="{E3B9C21D-9BB4-5E21-1978-F7702CF116A4}"/>
              </a:ext>
            </a:extLst>
          </p:cNvPr>
          <p:cNvSpPr txBox="1">
            <a:spLocks/>
          </p:cNvSpPr>
          <p:nvPr/>
        </p:nvSpPr>
        <p:spPr>
          <a:xfrm>
            <a:off x="117950" y="228600"/>
            <a:ext cx="5956586" cy="11430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fontAlgn="base">
              <a:spcAft>
                <a:spcPts val="1500"/>
              </a:spcAft>
            </a:pPr>
            <a:r>
              <a:rPr lang="en-US" sz="3600" dirty="0">
                <a:solidFill>
                  <a:srgbClr val="FFC31F"/>
                </a:solidFill>
                <a:latin typeface="Bogle Black" panose="020B0503020203060203"/>
              </a:rPr>
              <a:t>5</a:t>
            </a:r>
            <a:r>
              <a:rPr lang="en-US" sz="3600" b="1" i="0" dirty="0">
                <a:solidFill>
                  <a:srgbClr val="FFC31F"/>
                </a:solidFill>
                <a:effectLst/>
                <a:latin typeface="Bogle Black" panose="020B0503020203060203"/>
              </a:rPr>
              <a:t>. </a:t>
            </a:r>
            <a:r>
              <a:rPr lang="en-US" sz="3600" dirty="0">
                <a:solidFill>
                  <a:srgbClr val="FFC31F"/>
                </a:solidFill>
              </a:rPr>
              <a:t>The Home Depot</a:t>
            </a:r>
            <a:endParaRPr lang="en-US" sz="3600" b="1" i="0" dirty="0">
              <a:solidFill>
                <a:srgbClr val="FFC31F"/>
              </a:solidFill>
              <a:effectLst/>
              <a:latin typeface="Bogle Black" panose="020B0503020203060203"/>
            </a:endParaRPr>
          </a:p>
        </p:txBody>
      </p:sp>
      <p:sp>
        <p:nvSpPr>
          <p:cNvPr id="5" name="TextBox 4">
            <a:extLst>
              <a:ext uri="{FF2B5EF4-FFF2-40B4-BE49-F238E27FC236}">
                <a16:creationId xmlns:a16="http://schemas.microsoft.com/office/drawing/2014/main" id="{3D66EE50-6F14-8A7A-2B4F-971265E116DF}"/>
              </a:ext>
            </a:extLst>
          </p:cNvPr>
          <p:cNvSpPr txBox="1"/>
          <p:nvPr/>
        </p:nvSpPr>
        <p:spPr>
          <a:xfrm>
            <a:off x="11804904" y="6483096"/>
            <a:ext cx="256802" cy="261610"/>
          </a:xfrm>
          <a:prstGeom prst="rect">
            <a:avLst/>
          </a:prstGeom>
          <a:noFill/>
        </p:spPr>
        <p:txBody>
          <a:bodyPr wrap="none" rtlCol="0">
            <a:spAutoFit/>
          </a:bodyPr>
          <a:lstStyle/>
          <a:p>
            <a:r>
              <a:rPr lang="en-US" sz="1050">
                <a:solidFill>
                  <a:srgbClr val="FEFFFF"/>
                </a:solidFill>
                <a:latin typeface="Bogle" panose="020B0503020203060203"/>
              </a:rPr>
              <a:t>4</a:t>
            </a:r>
          </a:p>
        </p:txBody>
      </p:sp>
    </p:spTree>
    <p:extLst>
      <p:ext uri="{BB962C8B-B14F-4D97-AF65-F5344CB8AC3E}">
        <p14:creationId xmlns:p14="http://schemas.microsoft.com/office/powerpoint/2010/main" val="20346084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1B51F3-C0D7-4380-8E29-A5312337C29E}"/>
              </a:ext>
            </a:extLst>
          </p:cNvPr>
          <p:cNvSpPr>
            <a:spLocks noGrp="1"/>
          </p:cNvSpPr>
          <p:nvPr>
            <p:ph type="body" sz="quarter" idx="10"/>
          </p:nvPr>
        </p:nvSpPr>
        <p:spPr>
          <a:xfrm>
            <a:off x="10872216" y="-76200"/>
            <a:ext cx="1316609" cy="6858000"/>
          </a:xfrm>
        </p:spPr>
        <p:txBody>
          <a:bodyPr>
            <a:normAutofit/>
          </a:bodyPr>
          <a:lstStyle/>
          <a:p>
            <a:pPr marL="457200" indent="-457200">
              <a:lnSpc>
                <a:spcPct val="90000"/>
              </a:lnSpc>
              <a:spcAft>
                <a:spcPts val="600"/>
              </a:spcAft>
              <a:buFont typeface="Wingdings" panose="05000000000000000000" pitchFamily="2" charset="2"/>
              <a:buChar char="§"/>
            </a:pPr>
            <a:endParaRPr lang="en-US" sz="1800" dirty="0">
              <a:solidFill>
                <a:srgbClr val="FEFFFF"/>
              </a:solidFill>
              <a:latin typeface="Bogle Black"/>
            </a:endParaRPr>
          </a:p>
          <a:p>
            <a:pPr marL="457200" indent="-457200">
              <a:lnSpc>
                <a:spcPct val="90000"/>
              </a:lnSpc>
              <a:spcAft>
                <a:spcPts val="600"/>
              </a:spcAft>
              <a:buFont typeface="Wingdings" panose="05000000000000000000" pitchFamily="2" charset="2"/>
              <a:buChar char="§"/>
            </a:pPr>
            <a:endParaRPr lang="en-US" sz="1800" dirty="0">
              <a:solidFill>
                <a:srgbClr val="FEFFFF"/>
              </a:solidFill>
              <a:latin typeface="Bogle Black"/>
            </a:endParaRPr>
          </a:p>
          <a:p>
            <a:pPr marL="457200" indent="-457200">
              <a:lnSpc>
                <a:spcPct val="90000"/>
              </a:lnSpc>
              <a:spcAft>
                <a:spcPts val="600"/>
              </a:spcAft>
              <a:buFont typeface="Wingdings" panose="05000000000000000000" pitchFamily="2" charset="2"/>
              <a:buChar char="§"/>
            </a:pPr>
            <a:endParaRPr lang="en-US" sz="1800" dirty="0">
              <a:solidFill>
                <a:srgbClr val="FEFFFF"/>
              </a:solidFill>
              <a:latin typeface="Bogle Black"/>
            </a:endParaRPr>
          </a:p>
          <a:p>
            <a:pPr marL="457200" indent="-457200">
              <a:lnSpc>
                <a:spcPct val="90000"/>
              </a:lnSpc>
              <a:spcAft>
                <a:spcPts val="600"/>
              </a:spcAft>
              <a:buFont typeface="Wingdings" panose="05000000000000000000" pitchFamily="2" charset="2"/>
              <a:buChar char="§"/>
            </a:pPr>
            <a:br>
              <a:rPr lang="en-US" sz="1800" dirty="0"/>
            </a:br>
            <a:endParaRPr lang="en-US" sz="1800" dirty="0">
              <a:solidFill>
                <a:srgbClr val="FEFFFF"/>
              </a:solidFill>
              <a:cs typeface="Calibri"/>
            </a:endParaRPr>
          </a:p>
          <a:p>
            <a:pPr>
              <a:lnSpc>
                <a:spcPct val="90000"/>
              </a:lnSpc>
              <a:spcAft>
                <a:spcPts val="600"/>
              </a:spcAft>
            </a:pPr>
            <a:endParaRPr lang="en-US" sz="1800" dirty="0">
              <a:solidFill>
                <a:srgbClr val="FF0000"/>
              </a:solidFill>
              <a:latin typeface="Bogle Black"/>
              <a:cs typeface="Calibri"/>
            </a:endParaRPr>
          </a:p>
          <a:p>
            <a:endParaRPr lang="en-US" sz="1800" dirty="0">
              <a:solidFill>
                <a:srgbClr val="FEFFFF"/>
              </a:solidFill>
            </a:endParaRPr>
          </a:p>
        </p:txBody>
      </p:sp>
      <p:graphicFrame>
        <p:nvGraphicFramePr>
          <p:cNvPr id="6" name="Table 5">
            <a:extLst>
              <a:ext uri="{FF2B5EF4-FFF2-40B4-BE49-F238E27FC236}">
                <a16:creationId xmlns:a16="http://schemas.microsoft.com/office/drawing/2014/main" id="{9717C8E1-1DD9-410A-ADE8-D6D937F6D851}"/>
              </a:ext>
            </a:extLst>
          </p:cNvPr>
          <p:cNvGraphicFramePr>
            <a:graphicFrameLocks noGrp="1"/>
          </p:cNvGraphicFramePr>
          <p:nvPr>
            <p:extLst>
              <p:ext uri="{D42A27DB-BD31-4B8C-83A1-F6EECF244321}">
                <p14:modId xmlns:p14="http://schemas.microsoft.com/office/powerpoint/2010/main" val="3581347738"/>
              </p:ext>
            </p:extLst>
          </p:nvPr>
        </p:nvGraphicFramePr>
        <p:xfrm>
          <a:off x="608012" y="1152144"/>
          <a:ext cx="11093388" cy="4101709"/>
        </p:xfrm>
        <a:graphic>
          <a:graphicData uri="http://schemas.openxmlformats.org/drawingml/2006/table">
            <a:tbl>
              <a:tblPr firstRow="1" bandRow="1">
                <a:tableStyleId>{9D7B26C5-4107-4FEC-AEDC-1716B250A1EF}</a:tableStyleId>
              </a:tblPr>
              <a:tblGrid>
                <a:gridCol w="2614898">
                  <a:extLst>
                    <a:ext uri="{9D8B030D-6E8A-4147-A177-3AD203B41FA5}">
                      <a16:colId xmlns:a16="http://schemas.microsoft.com/office/drawing/2014/main" val="3947693929"/>
                    </a:ext>
                  </a:extLst>
                </a:gridCol>
                <a:gridCol w="4239245">
                  <a:extLst>
                    <a:ext uri="{9D8B030D-6E8A-4147-A177-3AD203B41FA5}">
                      <a16:colId xmlns:a16="http://schemas.microsoft.com/office/drawing/2014/main" val="2132746032"/>
                    </a:ext>
                  </a:extLst>
                </a:gridCol>
                <a:gridCol w="4239245">
                  <a:extLst>
                    <a:ext uri="{9D8B030D-6E8A-4147-A177-3AD203B41FA5}">
                      <a16:colId xmlns:a16="http://schemas.microsoft.com/office/drawing/2014/main" val="3884103586"/>
                    </a:ext>
                  </a:extLst>
                </a:gridCol>
              </a:tblGrid>
              <a:tr h="625932">
                <a:tc>
                  <a:txBody>
                    <a:bodyPr/>
                    <a:lstStyle/>
                    <a:p>
                      <a:pPr marL="0" algn="l" rtl="0" eaLnBrk="1" latinLnBrk="0" hangingPunct="1">
                        <a:spcBef>
                          <a:spcPts val="0"/>
                        </a:spcBef>
                        <a:spcAft>
                          <a:spcPts val="0"/>
                        </a:spcAft>
                      </a:pPr>
                      <a:r>
                        <a:rPr lang="en-US" dirty="0">
                          <a:solidFill>
                            <a:srgbClr val="FEFFFF"/>
                          </a:solidFill>
                        </a:rPr>
                        <a:t>Competitor</a:t>
                      </a:r>
                      <a:endParaRPr lang="en-US" sz="1800" b="1" cap="none" spc="0" dirty="0">
                        <a:solidFill>
                          <a:srgbClr val="FEFFFF"/>
                        </a:solidFill>
                        <a:effectLst/>
                        <a:latin typeface="Bogle"/>
                      </a:endParaRPr>
                    </a:p>
                  </a:txBody>
                  <a:tcPr marL="88360" marR="0" marT="25246" marB="18934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DAB"/>
                    </a:solidFill>
                  </a:tcPr>
                </a:tc>
                <a:tc>
                  <a:txBody>
                    <a:bodyPr/>
                    <a:lstStyle/>
                    <a:p>
                      <a:r>
                        <a:rPr lang="en-US" b="1" dirty="0">
                          <a:solidFill>
                            <a:srgbClr val="FEFFFF"/>
                          </a:solidFill>
                        </a:rPr>
                        <a:t>Core Strategy</a:t>
                      </a:r>
                      <a:endParaRPr lang="en-US" dirty="0">
                        <a:solidFill>
                          <a:srgbClr val="FEFF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DAB"/>
                    </a:solidFill>
                  </a:tcPr>
                </a:tc>
                <a:tc>
                  <a:txBody>
                    <a:bodyPr/>
                    <a:lstStyle/>
                    <a:p>
                      <a:r>
                        <a:rPr lang="en-US" b="1" dirty="0">
                          <a:solidFill>
                            <a:srgbClr val="FEFFFF"/>
                          </a:solidFill>
                        </a:rPr>
                        <a:t>Key Tactics</a:t>
                      </a:r>
                      <a:endParaRPr lang="en-US" dirty="0">
                        <a:solidFill>
                          <a:srgbClr val="FEFF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DAB"/>
                    </a:solidFill>
                  </a:tcPr>
                </a:tc>
                <a:extLst>
                  <a:ext uri="{0D108BD9-81ED-4DB2-BD59-A6C34878D82A}">
                    <a16:rowId xmlns:a16="http://schemas.microsoft.com/office/drawing/2014/main" val="1307328632"/>
                  </a:ext>
                </a:extLst>
              </a:tr>
              <a:tr h="775914">
                <a:tc>
                  <a:txBody>
                    <a:bodyPr/>
                    <a:lstStyle/>
                    <a:p>
                      <a:r>
                        <a:rPr lang="en-US" b="1" dirty="0">
                          <a:solidFill>
                            <a:srgbClr val="FEFFFF"/>
                          </a:solidFill>
                        </a:rPr>
                        <a:t>Amazon</a:t>
                      </a:r>
                      <a:endParaRPr lang="en-US" dirty="0">
                        <a:solidFill>
                          <a:srgbClr val="FEFF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rtl="0" eaLnBrk="1" latinLnBrk="0" hangingPunct="1">
                        <a:spcBef>
                          <a:spcPts val="0"/>
                        </a:spcBef>
                        <a:spcAft>
                          <a:spcPts val="0"/>
                        </a:spcAft>
                      </a:pPr>
                      <a:r>
                        <a:rPr lang="en-US" sz="1600" dirty="0">
                          <a:solidFill>
                            <a:srgbClr val="FEFFFF"/>
                          </a:solidFill>
                        </a:rPr>
                        <a:t>Customer obsession, technology-driven, convenience</a:t>
                      </a:r>
                      <a:endParaRPr lang="en-US" sz="1600" cap="none" spc="0" dirty="0">
                        <a:solidFill>
                          <a:srgbClr val="FEFFFF"/>
                        </a:solidFill>
                        <a:effectLst/>
                        <a:latin typeface="Bogle"/>
                      </a:endParaRPr>
                    </a:p>
                  </a:txBody>
                  <a:tcPr marL="88360" marR="0" marT="25246" marB="1893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rtl="0" eaLnBrk="1" latinLnBrk="0" hangingPunct="1">
                        <a:spcBef>
                          <a:spcPts val="0"/>
                        </a:spcBef>
                        <a:spcAft>
                          <a:spcPts val="0"/>
                        </a:spcAft>
                      </a:pPr>
                      <a:r>
                        <a:rPr lang="en-US" sz="1600" dirty="0">
                          <a:solidFill>
                            <a:srgbClr val="FEFFFF"/>
                          </a:solidFill>
                        </a:rPr>
                        <a:t>Prime membership, dynamic pricing, AI &amp; data use</a:t>
                      </a:r>
                      <a:endParaRPr lang="en-US" sz="1600" cap="none" spc="0" dirty="0">
                        <a:solidFill>
                          <a:srgbClr val="FEFFFF"/>
                        </a:solidFill>
                        <a:effectLst/>
                        <a:latin typeface="Bogle"/>
                      </a:endParaRPr>
                    </a:p>
                  </a:txBody>
                  <a:tcPr marL="88360" marR="0" marT="25246" marB="1893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8760995"/>
                  </a:ext>
                </a:extLst>
              </a:tr>
              <a:tr h="575938">
                <a:tc>
                  <a:txBody>
                    <a:bodyPr/>
                    <a:lstStyle/>
                    <a:p>
                      <a:pPr marL="0" algn="l" rtl="0" eaLnBrk="1" latinLnBrk="0" hangingPunct="1">
                        <a:spcBef>
                          <a:spcPts val="0"/>
                        </a:spcBef>
                        <a:spcAft>
                          <a:spcPts val="0"/>
                        </a:spcAft>
                      </a:pPr>
                      <a:r>
                        <a:rPr lang="en-US" sz="1600" dirty="0">
                          <a:solidFill>
                            <a:srgbClr val="FEFFFF"/>
                          </a:solidFill>
                        </a:rPr>
                        <a:t>Costco</a:t>
                      </a:r>
                      <a:endParaRPr lang="en-US" sz="1600" cap="none" spc="0" dirty="0">
                        <a:solidFill>
                          <a:srgbClr val="FEFFFF"/>
                        </a:solidFill>
                        <a:effectLst/>
                        <a:latin typeface="Bogle"/>
                      </a:endParaRPr>
                    </a:p>
                  </a:txBody>
                  <a:tcPr marL="88360" marR="0" marT="25246" marB="1893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rtl="0" eaLnBrk="1" latinLnBrk="0" hangingPunct="1">
                        <a:spcBef>
                          <a:spcPts val="0"/>
                        </a:spcBef>
                        <a:spcAft>
                          <a:spcPts val="0"/>
                        </a:spcAft>
                      </a:pPr>
                      <a:r>
                        <a:rPr lang="en-US" sz="1600" dirty="0">
                          <a:solidFill>
                            <a:srgbClr val="FEFFFF"/>
                          </a:solidFill>
                        </a:rPr>
                        <a:t>Membership-based, bulk pricing, high value</a:t>
                      </a:r>
                      <a:endParaRPr lang="en-US" sz="1600" cap="none" spc="0" dirty="0">
                        <a:solidFill>
                          <a:srgbClr val="FEFFFF"/>
                        </a:solidFill>
                        <a:effectLst/>
                        <a:latin typeface="Bogle"/>
                      </a:endParaRPr>
                    </a:p>
                  </a:txBody>
                  <a:tcPr marL="88360" marR="0" marT="25246" marB="1893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rtl="0" eaLnBrk="1" latinLnBrk="0" hangingPunct="1">
                        <a:spcBef>
                          <a:spcPts val="0"/>
                        </a:spcBef>
                        <a:spcAft>
                          <a:spcPts val="0"/>
                        </a:spcAft>
                      </a:pPr>
                      <a:r>
                        <a:rPr lang="en-US" sz="1600" dirty="0">
                          <a:solidFill>
                            <a:srgbClr val="FEFFFF"/>
                          </a:solidFill>
                        </a:rPr>
                        <a:t>Limited advertising, high-quality private label</a:t>
                      </a:r>
                      <a:endParaRPr lang="en-US" sz="1600" cap="none" spc="0" dirty="0">
                        <a:solidFill>
                          <a:srgbClr val="FEFFFF"/>
                        </a:solidFill>
                        <a:effectLst/>
                        <a:latin typeface="Bogle"/>
                      </a:endParaRPr>
                    </a:p>
                  </a:txBody>
                  <a:tcPr marL="88360" marR="0" marT="25246" marB="1893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424936"/>
                  </a:ext>
                </a:extLst>
              </a:tr>
              <a:tr h="785308">
                <a:tc>
                  <a:txBody>
                    <a:bodyPr/>
                    <a:lstStyle/>
                    <a:p>
                      <a:pPr marL="0" algn="l" rtl="0" eaLnBrk="1" latinLnBrk="0" hangingPunct="1">
                        <a:spcBef>
                          <a:spcPts val="0"/>
                        </a:spcBef>
                        <a:spcAft>
                          <a:spcPts val="0"/>
                        </a:spcAft>
                      </a:pPr>
                      <a:r>
                        <a:rPr lang="en-US" sz="1600" dirty="0">
                          <a:solidFill>
                            <a:srgbClr val="FEFFFF"/>
                          </a:solidFill>
                        </a:rPr>
                        <a:t>Target</a:t>
                      </a:r>
                      <a:endParaRPr lang="en-US" sz="1600" cap="none" spc="0" dirty="0">
                        <a:solidFill>
                          <a:srgbClr val="FEFFFF"/>
                        </a:solidFill>
                        <a:effectLst/>
                        <a:latin typeface="Bogle"/>
                      </a:endParaRPr>
                    </a:p>
                  </a:txBody>
                  <a:tcPr marL="88360" marR="0" marT="25246" marB="1893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rtl="0" eaLnBrk="1" latinLnBrk="0" hangingPunct="1">
                        <a:spcBef>
                          <a:spcPts val="0"/>
                        </a:spcBef>
                        <a:spcAft>
                          <a:spcPts val="0"/>
                        </a:spcAft>
                      </a:pPr>
                      <a:r>
                        <a:rPr lang="en-US" sz="1600" dirty="0">
                          <a:solidFill>
                            <a:srgbClr val="FEFFFF"/>
                          </a:solidFill>
                        </a:rPr>
                        <a:t>Affordable style, community-focused, premium branding</a:t>
                      </a:r>
                      <a:endParaRPr lang="en-US" sz="1600" cap="none" spc="0" dirty="0">
                        <a:solidFill>
                          <a:srgbClr val="FEFFFF"/>
                        </a:solidFill>
                        <a:effectLst/>
                        <a:latin typeface="Bogle"/>
                      </a:endParaRPr>
                    </a:p>
                  </a:txBody>
                  <a:tcPr marL="88360" marR="0" marT="25246" marB="1893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rtl="0" eaLnBrk="1" latinLnBrk="0" hangingPunct="1">
                        <a:spcBef>
                          <a:spcPts val="0"/>
                        </a:spcBef>
                        <a:spcAft>
                          <a:spcPts val="0"/>
                        </a:spcAft>
                      </a:pPr>
                      <a:r>
                        <a:rPr lang="en-US" sz="1600" dirty="0">
                          <a:solidFill>
                            <a:srgbClr val="FEFFFF"/>
                          </a:solidFill>
                        </a:rPr>
                        <a:t>Loyalty programs, exclusive designer collabs</a:t>
                      </a:r>
                      <a:endParaRPr lang="en-US" sz="1600" cap="none" spc="0" dirty="0">
                        <a:solidFill>
                          <a:srgbClr val="FEFFFF"/>
                        </a:solidFill>
                        <a:effectLst/>
                        <a:latin typeface="Bogle"/>
                      </a:endParaRPr>
                    </a:p>
                  </a:txBody>
                  <a:tcPr marL="88360" marR="0" marT="25246" marB="1893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6665822"/>
                  </a:ext>
                </a:extLst>
              </a:tr>
              <a:tr h="636349">
                <a:tc>
                  <a:txBody>
                    <a:bodyPr/>
                    <a:lstStyle/>
                    <a:p>
                      <a:pPr marL="0" algn="l" rtl="0" eaLnBrk="1" latinLnBrk="0" hangingPunct="1">
                        <a:spcBef>
                          <a:spcPts val="0"/>
                        </a:spcBef>
                        <a:spcAft>
                          <a:spcPts val="0"/>
                        </a:spcAft>
                      </a:pPr>
                      <a:r>
                        <a:rPr lang="en-US" sz="1600" dirty="0">
                          <a:solidFill>
                            <a:srgbClr val="FEFFFF"/>
                          </a:solidFill>
                        </a:rPr>
                        <a:t>Kroger</a:t>
                      </a:r>
                      <a:endParaRPr lang="en-US" sz="1600" cap="none" spc="0" dirty="0">
                        <a:solidFill>
                          <a:srgbClr val="FEFFFF"/>
                        </a:solidFill>
                        <a:effectLst/>
                        <a:latin typeface="Bogle"/>
                      </a:endParaRPr>
                    </a:p>
                  </a:txBody>
                  <a:tcPr marL="88360" marR="0" marT="25246" marB="1893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FEFFFF"/>
                          </a:solidFill>
                        </a:rPr>
                        <a:t>Personalized discounts, regional focus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rtl="0" eaLnBrk="1" latinLnBrk="0" hangingPunct="1">
                        <a:spcBef>
                          <a:spcPts val="0"/>
                        </a:spcBef>
                        <a:spcAft>
                          <a:spcPts val="0"/>
                        </a:spcAft>
                      </a:pPr>
                      <a:r>
                        <a:rPr lang="en-US" sz="1600" dirty="0">
                          <a:solidFill>
                            <a:srgbClr val="FEFFFF"/>
                          </a:solidFill>
                        </a:rPr>
                        <a:t>Loyalty cards, omni-channel integration</a:t>
                      </a:r>
                      <a:endParaRPr lang="en-US" sz="1600" cap="none" spc="0" dirty="0">
                        <a:solidFill>
                          <a:srgbClr val="FEFFFF"/>
                        </a:solidFill>
                        <a:effectLst/>
                        <a:latin typeface="Bogle"/>
                      </a:endParaRPr>
                    </a:p>
                  </a:txBody>
                  <a:tcPr marL="88360" marR="0" marT="25246" marB="1893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294896"/>
                  </a:ext>
                </a:extLst>
              </a:tr>
              <a:tr h="643055">
                <a:tc>
                  <a:txBody>
                    <a:bodyPr/>
                    <a:lstStyle/>
                    <a:p>
                      <a:r>
                        <a:rPr lang="en-US" b="1" dirty="0">
                          <a:solidFill>
                            <a:srgbClr val="FEFFFF"/>
                          </a:solidFill>
                        </a:rPr>
                        <a:t>Home Depot</a:t>
                      </a:r>
                      <a:endParaRPr lang="en-US" dirty="0">
                        <a:solidFill>
                          <a:srgbClr val="FEFF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rtl="0" eaLnBrk="1" latinLnBrk="0" hangingPunct="1">
                        <a:spcBef>
                          <a:spcPts val="0"/>
                        </a:spcBef>
                        <a:spcAft>
                          <a:spcPts val="0"/>
                        </a:spcAft>
                      </a:pPr>
                      <a:r>
                        <a:rPr lang="en-US" sz="1600" dirty="0">
                          <a:solidFill>
                            <a:srgbClr val="FEFFFF"/>
                          </a:solidFill>
                        </a:rPr>
                        <a:t>DIY and Pro-focused, expert advice, project-driven</a:t>
                      </a:r>
                      <a:endParaRPr lang="en-US" sz="1600" cap="none" spc="0" dirty="0">
                        <a:solidFill>
                          <a:srgbClr val="FEFFFF"/>
                        </a:solidFill>
                        <a:effectLst/>
                        <a:latin typeface="Bogle"/>
                      </a:endParaRPr>
                    </a:p>
                  </a:txBody>
                  <a:tcPr marL="88360" marR="0" marT="25246" marB="1893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rtl="0" eaLnBrk="1" latinLnBrk="0" hangingPunct="1">
                        <a:spcBef>
                          <a:spcPts val="0"/>
                        </a:spcBef>
                        <a:spcAft>
                          <a:spcPts val="0"/>
                        </a:spcAft>
                      </a:pPr>
                      <a:r>
                        <a:rPr lang="en-US" sz="1600" dirty="0">
                          <a:solidFill>
                            <a:srgbClr val="FEFFFF"/>
                          </a:solidFill>
                        </a:rPr>
                        <a:t>Click-and-collect, in-store educational content</a:t>
                      </a:r>
                      <a:endParaRPr lang="en-US" sz="1600" cap="none" spc="0" dirty="0">
                        <a:solidFill>
                          <a:srgbClr val="FEFFFF"/>
                        </a:solidFill>
                        <a:effectLst/>
                        <a:latin typeface="Bogle"/>
                      </a:endParaRPr>
                    </a:p>
                  </a:txBody>
                  <a:tcPr marL="88360" marR="0" marT="25246" marB="1893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0779801"/>
                  </a:ext>
                </a:extLst>
              </a:tr>
            </a:tbl>
          </a:graphicData>
        </a:graphic>
      </p:graphicFrame>
      <p:sp>
        <p:nvSpPr>
          <p:cNvPr id="7" name="Text Placeholder 1">
            <a:extLst>
              <a:ext uri="{FF2B5EF4-FFF2-40B4-BE49-F238E27FC236}">
                <a16:creationId xmlns:a16="http://schemas.microsoft.com/office/drawing/2014/main" id="{0ECB1F8F-F629-400F-9EC1-D1298D97FA74}"/>
              </a:ext>
            </a:extLst>
          </p:cNvPr>
          <p:cNvSpPr txBox="1">
            <a:spLocks/>
          </p:cNvSpPr>
          <p:nvPr/>
        </p:nvSpPr>
        <p:spPr>
          <a:xfrm>
            <a:off x="117950" y="228600"/>
            <a:ext cx="10754266" cy="79552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3600" dirty="0">
                <a:solidFill>
                  <a:srgbClr val="FFC31F"/>
                </a:solidFill>
              </a:rPr>
              <a:t>Summary of Competitors’ Marketing Strategies</a:t>
            </a:r>
            <a:endParaRPr lang="en-US" sz="3600" dirty="0">
              <a:solidFill>
                <a:srgbClr val="FFC31F"/>
              </a:solidFill>
              <a:latin typeface="Bogle Black"/>
            </a:endParaRPr>
          </a:p>
        </p:txBody>
      </p:sp>
      <p:sp>
        <p:nvSpPr>
          <p:cNvPr id="9" name="TextBox 8">
            <a:extLst>
              <a:ext uri="{FF2B5EF4-FFF2-40B4-BE49-F238E27FC236}">
                <a16:creationId xmlns:a16="http://schemas.microsoft.com/office/drawing/2014/main" id="{8B1A75E7-B1D9-4B0A-8762-7EB2ACBAB2F1}"/>
              </a:ext>
            </a:extLst>
          </p:cNvPr>
          <p:cNvSpPr txBox="1"/>
          <p:nvPr/>
        </p:nvSpPr>
        <p:spPr>
          <a:xfrm>
            <a:off x="11804904" y="6483096"/>
            <a:ext cx="256802" cy="261610"/>
          </a:xfrm>
          <a:prstGeom prst="rect">
            <a:avLst/>
          </a:prstGeom>
          <a:noFill/>
        </p:spPr>
        <p:txBody>
          <a:bodyPr wrap="none" rtlCol="0">
            <a:spAutoFit/>
          </a:bodyPr>
          <a:lstStyle/>
          <a:p>
            <a:r>
              <a:rPr lang="en-US" sz="1050">
                <a:solidFill>
                  <a:srgbClr val="FEFFFF"/>
                </a:solidFill>
                <a:latin typeface="Bogle" panose="020B0503020203060203"/>
              </a:rPr>
              <a:t>6</a:t>
            </a:r>
          </a:p>
        </p:txBody>
      </p:sp>
    </p:spTree>
    <p:extLst>
      <p:ext uri="{BB962C8B-B14F-4D97-AF65-F5344CB8AC3E}">
        <p14:creationId xmlns:p14="http://schemas.microsoft.com/office/powerpoint/2010/main" val="644306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F4E90373-FE30-45EC-8619-85F58D270507}"/>
              </a:ext>
            </a:extLst>
          </p:cNvPr>
          <p:cNvSpPr txBox="1">
            <a:spLocks/>
          </p:cNvSpPr>
          <p:nvPr/>
        </p:nvSpPr>
        <p:spPr>
          <a:xfrm>
            <a:off x="117950" y="228600"/>
            <a:ext cx="11147458" cy="374904"/>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Aft>
                <a:spcPts val="1200"/>
              </a:spcAft>
            </a:pPr>
            <a:r>
              <a:rPr lang="en-US" sz="3600" b="1" i="0" dirty="0">
                <a:solidFill>
                  <a:srgbClr val="FFC31F"/>
                </a:solidFill>
                <a:effectLst/>
                <a:latin typeface="Inter"/>
              </a:rPr>
              <a:t>SWOT Analysis of Walmart</a:t>
            </a:r>
          </a:p>
        </p:txBody>
      </p:sp>
      <p:sp>
        <p:nvSpPr>
          <p:cNvPr id="5" name="TextBox 4">
            <a:extLst>
              <a:ext uri="{FF2B5EF4-FFF2-40B4-BE49-F238E27FC236}">
                <a16:creationId xmlns:a16="http://schemas.microsoft.com/office/drawing/2014/main" id="{C351364B-72EF-4192-96C7-86D605B1A1BB}"/>
              </a:ext>
            </a:extLst>
          </p:cNvPr>
          <p:cNvSpPr txBox="1"/>
          <p:nvPr/>
        </p:nvSpPr>
        <p:spPr>
          <a:xfrm>
            <a:off x="11804904" y="6483096"/>
            <a:ext cx="256802" cy="261610"/>
          </a:xfrm>
          <a:prstGeom prst="rect">
            <a:avLst/>
          </a:prstGeom>
          <a:noFill/>
        </p:spPr>
        <p:txBody>
          <a:bodyPr wrap="none" rtlCol="0">
            <a:spAutoFit/>
          </a:bodyPr>
          <a:lstStyle/>
          <a:p>
            <a:r>
              <a:rPr lang="en-US" sz="1050">
                <a:solidFill>
                  <a:srgbClr val="FEFFFF"/>
                </a:solidFill>
                <a:latin typeface="Bogle" panose="020B0503020203060203"/>
              </a:rPr>
              <a:t>5</a:t>
            </a:r>
          </a:p>
        </p:txBody>
      </p:sp>
      <p:pic>
        <p:nvPicPr>
          <p:cNvPr id="10" name="Picture 9">
            <a:extLst>
              <a:ext uri="{FF2B5EF4-FFF2-40B4-BE49-F238E27FC236}">
                <a16:creationId xmlns:a16="http://schemas.microsoft.com/office/drawing/2014/main" id="{C79183BC-C33D-8DE9-AE9C-84637E5E3AC2}"/>
              </a:ext>
            </a:extLst>
          </p:cNvPr>
          <p:cNvPicPr>
            <a:picLocks noChangeAspect="1"/>
          </p:cNvPicPr>
          <p:nvPr/>
        </p:nvPicPr>
        <p:blipFill>
          <a:blip r:embed="rId2"/>
          <a:stretch>
            <a:fillRect/>
          </a:stretch>
        </p:blipFill>
        <p:spPr>
          <a:xfrm>
            <a:off x="-1" y="804671"/>
            <a:ext cx="12188825" cy="6017767"/>
          </a:xfrm>
          <a:prstGeom prst="rect">
            <a:avLst/>
          </a:prstGeom>
        </p:spPr>
      </p:pic>
    </p:spTree>
    <p:extLst>
      <p:ext uri="{BB962C8B-B14F-4D97-AF65-F5344CB8AC3E}">
        <p14:creationId xmlns:p14="http://schemas.microsoft.com/office/powerpoint/2010/main" val="2940945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54BC8-9D26-41C2-0BDE-D1DDB843221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7358D72-4DDB-C51E-C481-A9AEB78F639F}"/>
              </a:ext>
            </a:extLst>
          </p:cNvPr>
          <p:cNvSpPr>
            <a:spLocks noGrp="1"/>
          </p:cNvSpPr>
          <p:nvPr>
            <p:ph type="body" sz="quarter" idx="10"/>
          </p:nvPr>
        </p:nvSpPr>
        <p:spPr>
          <a:xfrm>
            <a:off x="256032" y="1143000"/>
            <a:ext cx="5726760" cy="5486400"/>
          </a:xfrm>
        </p:spPr>
        <p:txBody>
          <a:bodyPr>
            <a:noAutofit/>
          </a:bodyPr>
          <a:lstStyle/>
          <a:p>
            <a:pPr>
              <a:lnSpc>
                <a:spcPts val="1425"/>
              </a:lnSpc>
            </a:pPr>
            <a:r>
              <a:rPr lang="en-US" sz="1800" b="0" dirty="0">
                <a:solidFill>
                  <a:srgbClr val="CCCCCC"/>
                </a:solidFill>
                <a:effectLst/>
                <a:latin typeface="Bogle Black" panose="020B0503020203060203"/>
              </a:rPr>
              <a:t>Insights</a:t>
            </a:r>
            <a:r>
              <a:rPr lang="en-US" sz="1800" b="0" dirty="0">
                <a:solidFill>
                  <a:srgbClr val="808080"/>
                </a:solidFill>
                <a:latin typeface="Bogle Black" panose="020B0503020203060203"/>
              </a:rPr>
              <a:t>:</a:t>
            </a:r>
          </a:p>
          <a:p>
            <a:pPr marL="285750" indent="-285750">
              <a:lnSpc>
                <a:spcPts val="1425"/>
              </a:lnSpc>
              <a:buFont typeface="Arial" panose="020B0604020202020204" pitchFamily="34" charset="0"/>
              <a:buChar char="•"/>
            </a:pPr>
            <a:br>
              <a:rPr lang="en-US" sz="1800" b="0" dirty="0">
                <a:solidFill>
                  <a:srgbClr val="CCCCCC"/>
                </a:solidFill>
                <a:effectLst/>
                <a:latin typeface="Bogle Black" panose="020B0503020203060203"/>
              </a:rPr>
            </a:br>
            <a:r>
              <a:rPr lang="en-US" sz="1800" b="0" dirty="0">
                <a:solidFill>
                  <a:srgbClr val="CCCCCC"/>
                </a:solidFill>
                <a:effectLst/>
                <a:latin typeface="Bogle Black" panose="020B0503020203060203"/>
              </a:rPr>
              <a:t>65+ (Seniors): The largest group, indicating a growing market for products focused on health and leisure due to retirement and fixed incomes.</a:t>
            </a:r>
          </a:p>
          <a:p>
            <a:pPr marL="285750" indent="-285750">
              <a:lnSpc>
                <a:spcPts val="1425"/>
              </a:lnSpc>
              <a:buFont typeface="Arial" panose="020B0604020202020204" pitchFamily="34" charset="0"/>
              <a:buChar char="•"/>
            </a:pPr>
            <a:r>
              <a:rPr lang="en-US" sz="1800" b="0" dirty="0">
                <a:solidFill>
                  <a:srgbClr val="CCCCCC"/>
                </a:solidFill>
                <a:effectLst/>
                <a:latin typeface="Bogle Black" panose="020B0503020203060203"/>
              </a:rPr>
              <a:t>18-24 (Gen Z): The smallest group, likely due to limited spending power as many are students or early career, with a focus on affordability and tech.</a:t>
            </a:r>
          </a:p>
          <a:p>
            <a:pPr marL="285750" indent="-285750">
              <a:lnSpc>
                <a:spcPts val="1425"/>
              </a:lnSpc>
              <a:buFont typeface="Arial" panose="020B0604020202020204" pitchFamily="34" charset="0"/>
              <a:buChar char="•"/>
            </a:pPr>
            <a:r>
              <a:rPr lang="en-US" sz="1800" b="0" dirty="0">
                <a:solidFill>
                  <a:srgbClr val="CCCCCC"/>
                </a:solidFill>
                <a:effectLst/>
                <a:latin typeface="Bogle Black" panose="020B0503020203060203"/>
              </a:rPr>
              <a:t>25-34 (Millennials), 35-44 (Older Millennials &amp; Gen X), 45-54 (Gen X), 55-64 (Baby Boomers): All have similar customer count, suggesting a balanced market. These groups represent a mix of high spending potential, family stability, health focus, and premium product interest.</a:t>
            </a:r>
          </a:p>
          <a:p>
            <a:endParaRPr lang="en-US" sz="1800" dirty="0">
              <a:solidFill>
                <a:srgbClr val="FEFFFF"/>
              </a:solidFill>
              <a:latin typeface="Bogle Black" panose="020B0503020203060203"/>
            </a:endParaRPr>
          </a:p>
          <a:p>
            <a:pPr>
              <a:lnSpc>
                <a:spcPts val="1425"/>
              </a:lnSpc>
            </a:pPr>
            <a:r>
              <a:rPr lang="en-US" sz="1800" b="0" dirty="0">
                <a:solidFill>
                  <a:srgbClr val="CCCCCC"/>
                </a:solidFill>
                <a:effectLst/>
                <a:latin typeface="Bogle Black" panose="020B0503020203060203"/>
              </a:rPr>
              <a:t>Recommendation:</a:t>
            </a:r>
          </a:p>
          <a:p>
            <a:pPr marL="285750" indent="-285750">
              <a:lnSpc>
                <a:spcPts val="1425"/>
              </a:lnSpc>
              <a:buFont typeface="Arial" panose="020B0604020202020204" pitchFamily="34" charset="0"/>
              <a:buChar char="•"/>
            </a:pPr>
            <a:r>
              <a:rPr lang="en-US" sz="1800" b="0" dirty="0">
                <a:solidFill>
                  <a:srgbClr val="CCCCCC"/>
                </a:solidFill>
                <a:effectLst/>
                <a:latin typeface="Bogle Black" panose="020B0503020203060203"/>
              </a:rPr>
              <a:t>Seniors (65+): Focus on health, leisure, and retirement planning products.</a:t>
            </a:r>
          </a:p>
          <a:p>
            <a:pPr marL="285750" indent="-285750">
              <a:lnSpc>
                <a:spcPts val="1425"/>
              </a:lnSpc>
              <a:buFont typeface="Arial" panose="020B0604020202020204" pitchFamily="34" charset="0"/>
              <a:buChar char="•"/>
            </a:pPr>
            <a:r>
              <a:rPr lang="en-US" sz="1800" b="0" dirty="0">
                <a:solidFill>
                  <a:srgbClr val="CCCCCC"/>
                </a:solidFill>
                <a:effectLst/>
                <a:latin typeface="Bogle Black" panose="020B0503020203060203"/>
              </a:rPr>
              <a:t>Gen Z (18-24): Cater to affordable, tech-driven products with a focus on value.</a:t>
            </a:r>
          </a:p>
          <a:p>
            <a:pPr marL="285750" indent="-285750">
              <a:lnSpc>
                <a:spcPts val="1425"/>
              </a:lnSpc>
              <a:buFont typeface="Arial" panose="020B0604020202020204" pitchFamily="34" charset="0"/>
              <a:buChar char="•"/>
            </a:pPr>
            <a:r>
              <a:rPr lang="en-US" sz="1800" b="0" dirty="0">
                <a:solidFill>
                  <a:srgbClr val="CCCCCC"/>
                </a:solidFill>
                <a:effectLst/>
                <a:latin typeface="Bogle Black" panose="020B0503020203060203"/>
              </a:rPr>
              <a:t>Millennials, Older Millennials &amp; Gen X, Gen X, and Baby Boomers: Offer a mix of family-oriented, health-conscious, premium, and leisure-focused products, ensuring balance in product offerings across these similar-sized segments.</a:t>
            </a:r>
          </a:p>
          <a:p>
            <a:endParaRPr lang="en-US" sz="1800" dirty="0">
              <a:solidFill>
                <a:srgbClr val="FEFFFF"/>
              </a:solidFill>
              <a:latin typeface="Bogle Black" panose="020B0503020203060203"/>
            </a:endParaRPr>
          </a:p>
        </p:txBody>
      </p:sp>
      <p:sp>
        <p:nvSpPr>
          <p:cNvPr id="7" name="Text Placeholder 1">
            <a:extLst>
              <a:ext uri="{FF2B5EF4-FFF2-40B4-BE49-F238E27FC236}">
                <a16:creationId xmlns:a16="http://schemas.microsoft.com/office/drawing/2014/main" id="{3CB8C57F-2150-C642-0867-79291F26CC47}"/>
              </a:ext>
            </a:extLst>
          </p:cNvPr>
          <p:cNvSpPr txBox="1">
            <a:spLocks/>
          </p:cNvSpPr>
          <p:nvPr/>
        </p:nvSpPr>
        <p:spPr>
          <a:xfrm>
            <a:off x="117950" y="228600"/>
            <a:ext cx="5956586" cy="8382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ts val="1425"/>
              </a:lnSpc>
            </a:pPr>
            <a:r>
              <a:rPr lang="en-US" sz="2000" b="0" dirty="0">
                <a:solidFill>
                  <a:srgbClr val="FFC31F"/>
                </a:solidFill>
                <a:effectLst/>
                <a:latin typeface="Consolas" panose="020B0609020204030204" pitchFamily="49" charset="0"/>
              </a:rPr>
              <a:t>Plot 1 : Customer Distribution by Age group</a:t>
            </a:r>
          </a:p>
        </p:txBody>
      </p:sp>
      <p:sp>
        <p:nvSpPr>
          <p:cNvPr id="5" name="TextBox 4">
            <a:extLst>
              <a:ext uri="{FF2B5EF4-FFF2-40B4-BE49-F238E27FC236}">
                <a16:creationId xmlns:a16="http://schemas.microsoft.com/office/drawing/2014/main" id="{E7E2156A-5F1D-8C5C-2EAB-EEE92AE30E20}"/>
              </a:ext>
            </a:extLst>
          </p:cNvPr>
          <p:cNvSpPr txBox="1"/>
          <p:nvPr/>
        </p:nvSpPr>
        <p:spPr>
          <a:xfrm>
            <a:off x="11804904" y="6483096"/>
            <a:ext cx="256802" cy="261610"/>
          </a:xfrm>
          <a:prstGeom prst="rect">
            <a:avLst/>
          </a:prstGeom>
          <a:noFill/>
        </p:spPr>
        <p:txBody>
          <a:bodyPr wrap="none" rtlCol="0">
            <a:spAutoFit/>
          </a:bodyPr>
          <a:lstStyle/>
          <a:p>
            <a:r>
              <a:rPr lang="en-US" sz="1050">
                <a:solidFill>
                  <a:srgbClr val="FEFFFF"/>
                </a:solidFill>
                <a:latin typeface="Bogle" panose="020B0503020203060203"/>
              </a:rPr>
              <a:t>4</a:t>
            </a:r>
          </a:p>
        </p:txBody>
      </p:sp>
      <p:pic>
        <p:nvPicPr>
          <p:cNvPr id="23" name="Picture Placeholder 22">
            <a:extLst>
              <a:ext uri="{FF2B5EF4-FFF2-40B4-BE49-F238E27FC236}">
                <a16:creationId xmlns:a16="http://schemas.microsoft.com/office/drawing/2014/main" id="{5D582AF8-746A-7BA0-5944-C4A14FF29D95}"/>
              </a:ext>
            </a:extLst>
          </p:cNvPr>
          <p:cNvPicPr>
            <a:picLocks noGrp="1" noChangeAspect="1"/>
          </p:cNvPicPr>
          <p:nvPr>
            <p:ph type="pic" sz="quarter" idx="11"/>
          </p:nvPr>
        </p:nvPicPr>
        <p:blipFill>
          <a:blip r:embed="rId2"/>
          <a:stretch/>
        </p:blipFill>
        <p:spPr>
          <a:xfrm>
            <a:off x="6142379" y="497840"/>
            <a:ext cx="5686425" cy="5788660"/>
          </a:xfrm>
        </p:spPr>
      </p:pic>
    </p:spTree>
    <p:extLst>
      <p:ext uri="{BB962C8B-B14F-4D97-AF65-F5344CB8AC3E}">
        <p14:creationId xmlns:p14="http://schemas.microsoft.com/office/powerpoint/2010/main" val="638989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9CA2C-0D71-E032-92AA-D6A710A790F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1DC040A-1761-88C9-9CF6-59E966783AE6}"/>
              </a:ext>
            </a:extLst>
          </p:cNvPr>
          <p:cNvSpPr>
            <a:spLocks noGrp="1"/>
          </p:cNvSpPr>
          <p:nvPr>
            <p:ph type="body" sz="quarter" idx="10"/>
          </p:nvPr>
        </p:nvSpPr>
        <p:spPr>
          <a:xfrm>
            <a:off x="256032" y="1143000"/>
            <a:ext cx="5726760" cy="5486400"/>
          </a:xfrm>
        </p:spPr>
        <p:txBody>
          <a:bodyPr>
            <a:noAutofit/>
          </a:bodyPr>
          <a:lstStyle/>
          <a:p>
            <a:pPr>
              <a:lnSpc>
                <a:spcPts val="1425"/>
              </a:lnSpc>
            </a:pPr>
            <a:r>
              <a:rPr lang="en-US" sz="1800" b="0" dirty="0">
                <a:solidFill>
                  <a:srgbClr val="CCCCCC"/>
                </a:solidFill>
                <a:effectLst/>
                <a:latin typeface="Bogle Black" panose="020B0503020203060203"/>
              </a:rPr>
              <a:t>Insights:</a:t>
            </a:r>
          </a:p>
          <a:p>
            <a:pPr marL="285750" indent="-285750">
              <a:lnSpc>
                <a:spcPts val="1425"/>
              </a:lnSpc>
              <a:buFont typeface="Arial" panose="020B0604020202020204" pitchFamily="34" charset="0"/>
              <a:buChar char="•"/>
            </a:pPr>
            <a:r>
              <a:rPr lang="en-US" sz="1800" b="0" dirty="0">
                <a:solidFill>
                  <a:srgbClr val="CCCCCC"/>
                </a:solidFill>
                <a:effectLst/>
                <a:latin typeface="Bogle Black" panose="020B0503020203060203"/>
              </a:rPr>
              <a:t>Massachusetts (MA) has the highest total sales, followed by Texas and New Jersey, indicating strong market performance in these states.</a:t>
            </a:r>
          </a:p>
          <a:p>
            <a:pPr marL="285750" indent="-285750">
              <a:lnSpc>
                <a:spcPts val="1425"/>
              </a:lnSpc>
              <a:buFont typeface="Arial" panose="020B0604020202020204" pitchFamily="34" charset="0"/>
              <a:buChar char="•"/>
            </a:pPr>
            <a:r>
              <a:rPr lang="en-US" sz="1800" b="0" dirty="0">
                <a:solidFill>
                  <a:srgbClr val="CCCCCC"/>
                </a:solidFill>
                <a:effectLst/>
                <a:latin typeface="Bogle Black" panose="020B0503020203060203"/>
              </a:rPr>
              <a:t>South Dakota has the lowest total sales, suggesting limited market activity or a smaller customer base.</a:t>
            </a:r>
          </a:p>
          <a:p>
            <a:endParaRPr lang="en-US" sz="1800" dirty="0">
              <a:solidFill>
                <a:srgbClr val="FEFFFF"/>
              </a:solidFill>
              <a:latin typeface="Bogle Black" panose="020B0503020203060203"/>
            </a:endParaRPr>
          </a:p>
          <a:p>
            <a:pPr>
              <a:lnSpc>
                <a:spcPts val="1425"/>
              </a:lnSpc>
            </a:pPr>
            <a:r>
              <a:rPr lang="en-US" sz="1800" b="0" dirty="0">
                <a:solidFill>
                  <a:srgbClr val="CCCCCC"/>
                </a:solidFill>
                <a:effectLst/>
                <a:latin typeface="Bogle Black" panose="020B0503020203060203"/>
              </a:rPr>
              <a:t>Recommendation:</a:t>
            </a:r>
          </a:p>
          <a:p>
            <a:pPr marL="285750" indent="-285750">
              <a:lnSpc>
                <a:spcPts val="1425"/>
              </a:lnSpc>
              <a:buFont typeface="Arial" panose="020B0604020202020204" pitchFamily="34" charset="0"/>
              <a:buChar char="•"/>
            </a:pPr>
            <a:r>
              <a:rPr lang="en-US" sz="1800" b="0" dirty="0">
                <a:solidFill>
                  <a:srgbClr val="CCCCCC"/>
                </a:solidFill>
                <a:effectLst/>
                <a:latin typeface="Bogle Black" panose="020B0503020203060203"/>
              </a:rPr>
              <a:t>Focus on high-performing states like Massachusetts, Texas, and New Jersey for targeted marketing and inventory optimization.</a:t>
            </a:r>
          </a:p>
          <a:p>
            <a:pPr marL="285750" indent="-285750">
              <a:lnSpc>
                <a:spcPts val="1425"/>
              </a:lnSpc>
              <a:buFont typeface="Arial" panose="020B0604020202020204" pitchFamily="34" charset="0"/>
              <a:buChar char="•"/>
            </a:pPr>
            <a:r>
              <a:rPr lang="en-US" sz="1800" b="0" dirty="0">
                <a:solidFill>
                  <a:srgbClr val="CCCCCC"/>
                </a:solidFill>
                <a:effectLst/>
                <a:latin typeface="Bogle Black" panose="020B0503020203060203"/>
              </a:rPr>
              <a:t>Investigate low-sales states like South Dakota to understand potential barriers and explore opportunities to increase market share, such as localized promotions or product offerings tailored to regional preferences.</a:t>
            </a:r>
          </a:p>
          <a:p>
            <a:endParaRPr lang="en-US" sz="1800" dirty="0">
              <a:solidFill>
                <a:srgbClr val="FEFFFF"/>
              </a:solidFill>
              <a:latin typeface="Bogle Black" panose="020B0503020203060203"/>
            </a:endParaRPr>
          </a:p>
        </p:txBody>
      </p:sp>
      <p:sp>
        <p:nvSpPr>
          <p:cNvPr id="7" name="Text Placeholder 1">
            <a:extLst>
              <a:ext uri="{FF2B5EF4-FFF2-40B4-BE49-F238E27FC236}">
                <a16:creationId xmlns:a16="http://schemas.microsoft.com/office/drawing/2014/main" id="{2E6B1C98-AF2E-EDBC-84B8-4F8C25D4F987}"/>
              </a:ext>
            </a:extLst>
          </p:cNvPr>
          <p:cNvSpPr txBox="1">
            <a:spLocks/>
          </p:cNvSpPr>
          <p:nvPr/>
        </p:nvSpPr>
        <p:spPr>
          <a:xfrm>
            <a:off x="117950" y="228600"/>
            <a:ext cx="5956586" cy="8382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ts val="1425"/>
              </a:lnSpc>
            </a:pPr>
            <a:r>
              <a:rPr lang="en-US" sz="2000" b="0" dirty="0">
                <a:solidFill>
                  <a:srgbClr val="FFC31F"/>
                </a:solidFill>
                <a:effectLst/>
                <a:latin typeface="Consolas" panose="020B0609020204030204" pitchFamily="49" charset="0"/>
              </a:rPr>
              <a:t>Plot 2 : Total sales per state</a:t>
            </a:r>
          </a:p>
        </p:txBody>
      </p:sp>
      <p:sp>
        <p:nvSpPr>
          <p:cNvPr id="5" name="TextBox 4">
            <a:extLst>
              <a:ext uri="{FF2B5EF4-FFF2-40B4-BE49-F238E27FC236}">
                <a16:creationId xmlns:a16="http://schemas.microsoft.com/office/drawing/2014/main" id="{8D6C5DAB-8F5E-C981-98C0-07C99547118E}"/>
              </a:ext>
            </a:extLst>
          </p:cNvPr>
          <p:cNvSpPr txBox="1"/>
          <p:nvPr/>
        </p:nvSpPr>
        <p:spPr>
          <a:xfrm>
            <a:off x="11804904" y="6483096"/>
            <a:ext cx="256802" cy="261610"/>
          </a:xfrm>
          <a:prstGeom prst="rect">
            <a:avLst/>
          </a:prstGeom>
          <a:noFill/>
        </p:spPr>
        <p:txBody>
          <a:bodyPr wrap="none" rtlCol="0">
            <a:spAutoFit/>
          </a:bodyPr>
          <a:lstStyle/>
          <a:p>
            <a:r>
              <a:rPr lang="en-US" sz="1050">
                <a:solidFill>
                  <a:srgbClr val="FEFFFF"/>
                </a:solidFill>
                <a:latin typeface="Bogle" panose="020B0503020203060203"/>
              </a:rPr>
              <a:t>4</a:t>
            </a:r>
          </a:p>
        </p:txBody>
      </p:sp>
      <p:sp>
        <p:nvSpPr>
          <p:cNvPr id="4" name="Picture Placeholder 3">
            <a:extLst>
              <a:ext uri="{FF2B5EF4-FFF2-40B4-BE49-F238E27FC236}">
                <a16:creationId xmlns:a16="http://schemas.microsoft.com/office/drawing/2014/main" id="{CA2B6013-FF76-60AE-6C0B-183ACCD1B607}"/>
              </a:ext>
            </a:extLst>
          </p:cNvPr>
          <p:cNvSpPr>
            <a:spLocks noGrp="1"/>
          </p:cNvSpPr>
          <p:nvPr>
            <p:ph type="pic" sz="quarter" idx="11"/>
          </p:nvPr>
        </p:nvSpPr>
        <p:spPr/>
        <p:txBody>
          <a:bodyPr/>
          <a:lstStyle/>
          <a:p>
            <a:endParaRPr lang="en-US"/>
          </a:p>
        </p:txBody>
      </p:sp>
      <p:pic>
        <p:nvPicPr>
          <p:cNvPr id="8" name="Picture 7">
            <a:extLst>
              <a:ext uri="{FF2B5EF4-FFF2-40B4-BE49-F238E27FC236}">
                <a16:creationId xmlns:a16="http://schemas.microsoft.com/office/drawing/2014/main" id="{FD5C388C-E9BB-BAA6-0C2A-89373C0B79AF}"/>
              </a:ext>
            </a:extLst>
          </p:cNvPr>
          <p:cNvPicPr>
            <a:picLocks noChangeAspect="1"/>
          </p:cNvPicPr>
          <p:nvPr/>
        </p:nvPicPr>
        <p:blipFill>
          <a:blip r:embed="rId2"/>
          <a:stretch>
            <a:fillRect/>
          </a:stretch>
        </p:blipFill>
        <p:spPr>
          <a:xfrm>
            <a:off x="5982792" y="0"/>
            <a:ext cx="6179610" cy="6939280"/>
          </a:xfrm>
          <a:prstGeom prst="rect">
            <a:avLst/>
          </a:prstGeom>
        </p:spPr>
      </p:pic>
    </p:spTree>
    <p:extLst>
      <p:ext uri="{BB962C8B-B14F-4D97-AF65-F5344CB8AC3E}">
        <p14:creationId xmlns:p14="http://schemas.microsoft.com/office/powerpoint/2010/main" val="9661473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C4732-C991-EA89-3D0C-93942BBABE2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CB9209-F86E-4739-C992-9533CD77EB3E}"/>
              </a:ext>
            </a:extLst>
          </p:cNvPr>
          <p:cNvSpPr>
            <a:spLocks noGrp="1"/>
          </p:cNvSpPr>
          <p:nvPr>
            <p:ph type="body" sz="quarter" idx="10"/>
          </p:nvPr>
        </p:nvSpPr>
        <p:spPr>
          <a:xfrm>
            <a:off x="256032" y="1143000"/>
            <a:ext cx="5726760" cy="5486400"/>
          </a:xfrm>
        </p:spPr>
        <p:txBody>
          <a:bodyPr>
            <a:noAutofit/>
          </a:bodyPr>
          <a:lstStyle/>
          <a:p>
            <a:pPr>
              <a:lnSpc>
                <a:spcPts val="1425"/>
              </a:lnSpc>
            </a:pPr>
            <a:r>
              <a:rPr lang="en-US" sz="1600" b="0" dirty="0">
                <a:solidFill>
                  <a:srgbClr val="CCCCCC"/>
                </a:solidFill>
                <a:effectLst/>
                <a:latin typeface="Bogle Black" panose="020B0503020203060203"/>
              </a:rPr>
              <a:t>Insights:</a:t>
            </a:r>
          </a:p>
          <a:p>
            <a:pPr marL="285750" indent="-285750">
              <a:lnSpc>
                <a:spcPts val="1425"/>
              </a:lnSpc>
              <a:buFont typeface="Arial" panose="020B0604020202020204" pitchFamily="34" charset="0"/>
              <a:buChar char="•"/>
            </a:pPr>
            <a:r>
              <a:rPr lang="en-US" sz="1600" b="0" dirty="0">
                <a:solidFill>
                  <a:srgbClr val="CCCCCC"/>
                </a:solidFill>
                <a:effectLst/>
                <a:latin typeface="Bogle Black" panose="020B0503020203060203"/>
              </a:rPr>
              <a:t>Technology dominates with the highest sales showing it is a top-performing category.</a:t>
            </a:r>
          </a:p>
          <a:p>
            <a:pPr marL="285750" indent="-285750">
              <a:lnSpc>
                <a:spcPts val="1425"/>
              </a:lnSpc>
              <a:buFont typeface="Arial" panose="020B0604020202020204" pitchFamily="34" charset="0"/>
              <a:buChar char="•"/>
            </a:pPr>
            <a:r>
              <a:rPr lang="en-US" sz="1600" b="0" dirty="0">
                <a:solidFill>
                  <a:srgbClr val="CCCCCC"/>
                </a:solidFill>
                <a:effectLst/>
                <a:latin typeface="Bogle Black" panose="020B0503020203060203"/>
              </a:rPr>
              <a:t>Furniture follows with solid sales indicating strong but not dominant performance.</a:t>
            </a:r>
          </a:p>
          <a:p>
            <a:pPr marL="285750" indent="-285750">
              <a:lnSpc>
                <a:spcPts val="1425"/>
              </a:lnSpc>
              <a:buFont typeface="Arial" panose="020B0604020202020204" pitchFamily="34" charset="0"/>
              <a:buChar char="•"/>
            </a:pPr>
            <a:r>
              <a:rPr lang="en-US" sz="1600" b="0" dirty="0">
                <a:solidFill>
                  <a:srgbClr val="CCCCCC"/>
                </a:solidFill>
                <a:effectLst/>
                <a:latin typeface="Bogle Black" panose="020B0503020203060203"/>
              </a:rPr>
              <a:t>Office Supplies has significantly lower sales suggesting it is underperforming compared to the other categories.</a:t>
            </a:r>
          </a:p>
          <a:p>
            <a:endParaRPr lang="en-US" sz="1600" dirty="0">
              <a:solidFill>
                <a:srgbClr val="FEFFFF"/>
              </a:solidFill>
              <a:latin typeface="Bogle Black" panose="020B0503020203060203"/>
            </a:endParaRPr>
          </a:p>
          <a:p>
            <a:pPr>
              <a:lnSpc>
                <a:spcPts val="1425"/>
              </a:lnSpc>
            </a:pPr>
            <a:br>
              <a:rPr lang="en-US" sz="1600" b="0" dirty="0">
                <a:solidFill>
                  <a:srgbClr val="CCCCCC"/>
                </a:solidFill>
                <a:effectLst/>
                <a:latin typeface="Bogle Black" panose="020B0503020203060203"/>
              </a:rPr>
            </a:br>
            <a:r>
              <a:rPr lang="en-US" sz="1600" b="0" dirty="0">
                <a:solidFill>
                  <a:srgbClr val="CCCCCC"/>
                </a:solidFill>
                <a:effectLst/>
                <a:latin typeface="Bogle Black" panose="020B0503020203060203"/>
              </a:rPr>
              <a:t>Recommendation:</a:t>
            </a:r>
          </a:p>
          <a:p>
            <a:pPr marL="285750" indent="-285750">
              <a:lnSpc>
                <a:spcPts val="1425"/>
              </a:lnSpc>
              <a:buFont typeface="Arial" panose="020B0604020202020204" pitchFamily="34" charset="0"/>
              <a:buChar char="•"/>
            </a:pPr>
            <a:r>
              <a:rPr lang="en-US" sz="1600" b="0" dirty="0">
                <a:solidFill>
                  <a:srgbClr val="CCCCCC"/>
                </a:solidFill>
                <a:effectLst/>
                <a:latin typeface="Bogle Black" panose="020B0503020203060203"/>
              </a:rPr>
              <a:t>Focus on Technology: Given its strong performance, Walmart should prioritize stock levels, promotions, and advertising for Technology products to capitalize on this demand.</a:t>
            </a:r>
          </a:p>
          <a:p>
            <a:pPr marL="285750" indent="-285750">
              <a:lnSpc>
                <a:spcPts val="1425"/>
              </a:lnSpc>
              <a:buFont typeface="Arial" panose="020B0604020202020204" pitchFamily="34" charset="0"/>
              <a:buChar char="•"/>
            </a:pPr>
            <a:r>
              <a:rPr lang="en-US" sz="1600" b="0" dirty="0">
                <a:solidFill>
                  <a:srgbClr val="CCCCCC"/>
                </a:solidFill>
                <a:effectLst/>
                <a:latin typeface="Bogle Black" panose="020B0503020203060203"/>
              </a:rPr>
              <a:t>Optimize Furniture Sales: While Furniture sales are good, there is potential for growth. Consider targeted campaigns or bundling to increase sales.</a:t>
            </a:r>
          </a:p>
          <a:p>
            <a:pPr marL="285750" indent="-285750">
              <a:lnSpc>
                <a:spcPts val="1425"/>
              </a:lnSpc>
              <a:buFont typeface="Arial" panose="020B0604020202020204" pitchFamily="34" charset="0"/>
              <a:buChar char="•"/>
            </a:pPr>
            <a:r>
              <a:rPr lang="en-US" sz="1600" b="0" dirty="0">
                <a:solidFill>
                  <a:srgbClr val="CCCCCC"/>
                </a:solidFill>
                <a:effectLst/>
                <a:latin typeface="Bogle Black" panose="020B0503020203060203"/>
              </a:rPr>
              <a:t>Reevaluate Office Supplies: Since this category lags behind, Walmart should assess pricing, product assortment, or marketing strategies to drive sales in this segment. Consider promotional activities or introducing new products to spark customer interest.</a:t>
            </a:r>
          </a:p>
          <a:p>
            <a:endParaRPr lang="en-US" sz="1800" dirty="0">
              <a:solidFill>
                <a:srgbClr val="FEFFFF"/>
              </a:solidFill>
              <a:latin typeface="Bogle Black" panose="020B0503020203060203"/>
            </a:endParaRPr>
          </a:p>
        </p:txBody>
      </p:sp>
      <p:sp>
        <p:nvSpPr>
          <p:cNvPr id="7" name="Text Placeholder 1">
            <a:extLst>
              <a:ext uri="{FF2B5EF4-FFF2-40B4-BE49-F238E27FC236}">
                <a16:creationId xmlns:a16="http://schemas.microsoft.com/office/drawing/2014/main" id="{12B14C97-8A45-95B3-C2AD-DF5873418EFB}"/>
              </a:ext>
            </a:extLst>
          </p:cNvPr>
          <p:cNvSpPr txBox="1">
            <a:spLocks/>
          </p:cNvSpPr>
          <p:nvPr/>
        </p:nvSpPr>
        <p:spPr>
          <a:xfrm>
            <a:off x="117950" y="228600"/>
            <a:ext cx="5956586" cy="8382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ts val="1425"/>
              </a:lnSpc>
            </a:pPr>
            <a:r>
              <a:rPr lang="en-US" sz="2000" b="0" dirty="0">
                <a:solidFill>
                  <a:srgbClr val="FFC31F"/>
                </a:solidFill>
                <a:effectLst/>
                <a:latin typeface="Consolas" panose="020B0609020204030204" pitchFamily="49" charset="0"/>
              </a:rPr>
              <a:t>Plot 3: Sales by Product category</a:t>
            </a:r>
          </a:p>
        </p:txBody>
      </p:sp>
      <p:sp>
        <p:nvSpPr>
          <p:cNvPr id="5" name="TextBox 4">
            <a:extLst>
              <a:ext uri="{FF2B5EF4-FFF2-40B4-BE49-F238E27FC236}">
                <a16:creationId xmlns:a16="http://schemas.microsoft.com/office/drawing/2014/main" id="{4748829B-EF4D-7F22-99DE-77A26BA9F86F}"/>
              </a:ext>
            </a:extLst>
          </p:cNvPr>
          <p:cNvSpPr txBox="1"/>
          <p:nvPr/>
        </p:nvSpPr>
        <p:spPr>
          <a:xfrm>
            <a:off x="11804904" y="6483096"/>
            <a:ext cx="256802" cy="261610"/>
          </a:xfrm>
          <a:prstGeom prst="rect">
            <a:avLst/>
          </a:prstGeom>
          <a:noFill/>
        </p:spPr>
        <p:txBody>
          <a:bodyPr wrap="none" rtlCol="0">
            <a:spAutoFit/>
          </a:bodyPr>
          <a:lstStyle/>
          <a:p>
            <a:r>
              <a:rPr lang="en-US" sz="1050">
                <a:solidFill>
                  <a:srgbClr val="FEFFFF"/>
                </a:solidFill>
                <a:latin typeface="Bogle" panose="020B0503020203060203"/>
              </a:rPr>
              <a:t>4</a:t>
            </a:r>
          </a:p>
        </p:txBody>
      </p:sp>
      <p:pic>
        <p:nvPicPr>
          <p:cNvPr id="10" name="Picture Placeholder 9">
            <a:extLst>
              <a:ext uri="{FF2B5EF4-FFF2-40B4-BE49-F238E27FC236}">
                <a16:creationId xmlns:a16="http://schemas.microsoft.com/office/drawing/2014/main" id="{E868A9A2-7BAF-3FA3-4B6D-D96AC620217F}"/>
              </a:ext>
            </a:extLst>
          </p:cNvPr>
          <p:cNvPicPr>
            <a:picLocks noGrp="1" noChangeAspect="1"/>
          </p:cNvPicPr>
          <p:nvPr>
            <p:ph type="pic" sz="quarter" idx="11"/>
          </p:nvPr>
        </p:nvPicPr>
        <p:blipFill>
          <a:blip r:embed="rId2"/>
          <a:stretch/>
        </p:blipFill>
        <p:spPr>
          <a:xfrm>
            <a:off x="5982792" y="8"/>
            <a:ext cx="6101342" cy="6744698"/>
          </a:xfrm>
        </p:spPr>
      </p:pic>
    </p:spTree>
    <p:extLst>
      <p:ext uri="{BB962C8B-B14F-4D97-AF65-F5344CB8AC3E}">
        <p14:creationId xmlns:p14="http://schemas.microsoft.com/office/powerpoint/2010/main" val="28428304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9A944-6FFC-C7BF-4D68-3971DDEA8AD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4DCE924-9CC8-26CA-B86C-8BF062BFB5E4}"/>
              </a:ext>
            </a:extLst>
          </p:cNvPr>
          <p:cNvSpPr>
            <a:spLocks noGrp="1"/>
          </p:cNvSpPr>
          <p:nvPr>
            <p:ph type="body" sz="quarter" idx="10"/>
          </p:nvPr>
        </p:nvSpPr>
        <p:spPr>
          <a:xfrm>
            <a:off x="256032" y="1143000"/>
            <a:ext cx="5726760" cy="5486400"/>
          </a:xfrm>
        </p:spPr>
        <p:txBody>
          <a:bodyPr>
            <a:noAutofit/>
          </a:bodyPr>
          <a:lstStyle/>
          <a:p>
            <a:pPr>
              <a:lnSpc>
                <a:spcPts val="1425"/>
              </a:lnSpc>
            </a:pPr>
            <a:r>
              <a:rPr lang="en-US" sz="1600" b="0" dirty="0">
                <a:solidFill>
                  <a:srgbClr val="CCCCCC"/>
                </a:solidFill>
                <a:effectLst/>
                <a:latin typeface="Bogle Black" panose="020B0503020203060203"/>
              </a:rPr>
              <a:t>Insights:</a:t>
            </a:r>
          </a:p>
          <a:p>
            <a:pPr marL="285750" indent="-285750">
              <a:lnSpc>
                <a:spcPts val="1425"/>
              </a:lnSpc>
              <a:buFont typeface="Arial" panose="020B0604020202020204" pitchFamily="34" charset="0"/>
              <a:buChar char="•"/>
            </a:pPr>
            <a:br>
              <a:rPr lang="en-US" sz="1600" b="0" dirty="0">
                <a:solidFill>
                  <a:srgbClr val="CCCCCC"/>
                </a:solidFill>
                <a:effectLst/>
                <a:latin typeface="Bogle Black" panose="020B0503020203060203"/>
              </a:rPr>
            </a:br>
            <a:r>
              <a:rPr lang="en-US" sz="1600" b="0" dirty="0">
                <a:solidFill>
                  <a:srgbClr val="CCCCCC"/>
                </a:solidFill>
                <a:effectLst/>
                <a:latin typeface="Bogle Black" panose="020B0503020203060203"/>
              </a:rPr>
              <a:t>Office Supplies Lead: Office Supplies generate the highest profits.</a:t>
            </a:r>
          </a:p>
          <a:p>
            <a:pPr marL="285750" indent="-285750">
              <a:lnSpc>
                <a:spcPts val="1425"/>
              </a:lnSpc>
              <a:buFont typeface="Arial" panose="020B0604020202020204" pitchFamily="34" charset="0"/>
              <a:buChar char="•"/>
            </a:pPr>
            <a:r>
              <a:rPr lang="en-US" sz="1600" b="0" dirty="0">
                <a:solidFill>
                  <a:srgbClr val="CCCCCC"/>
                </a:solidFill>
                <a:effectLst/>
                <a:latin typeface="Bogle Black" panose="020B0503020203060203"/>
              </a:rPr>
              <a:t>Furniture shows moderate profits.</a:t>
            </a:r>
          </a:p>
          <a:p>
            <a:pPr marL="285750" indent="-285750">
              <a:lnSpc>
                <a:spcPts val="1425"/>
              </a:lnSpc>
              <a:buFont typeface="Arial" panose="020B0604020202020204" pitchFamily="34" charset="0"/>
              <a:buChar char="•"/>
            </a:pPr>
            <a:r>
              <a:rPr lang="en-US" sz="1600" b="0" dirty="0">
                <a:solidFill>
                  <a:srgbClr val="CCCCCC"/>
                </a:solidFill>
                <a:effectLst/>
                <a:latin typeface="Bogle Black" panose="020B0503020203060203"/>
              </a:rPr>
              <a:t>Technology has lower profits. </a:t>
            </a:r>
          </a:p>
          <a:p>
            <a:endParaRPr lang="en-US" sz="1600" dirty="0">
              <a:solidFill>
                <a:srgbClr val="FEFFFF"/>
              </a:solidFill>
              <a:latin typeface="Bogle Black" panose="020B0503020203060203"/>
            </a:endParaRPr>
          </a:p>
          <a:p>
            <a:pPr>
              <a:lnSpc>
                <a:spcPts val="1425"/>
              </a:lnSpc>
            </a:pPr>
            <a:r>
              <a:rPr lang="en-US" sz="1600" b="0" dirty="0">
                <a:solidFill>
                  <a:srgbClr val="CCCCCC"/>
                </a:solidFill>
                <a:effectLst/>
                <a:latin typeface="Bogle Black" panose="020B0503020203060203"/>
              </a:rPr>
              <a:t>Recommendations:</a:t>
            </a:r>
          </a:p>
          <a:p>
            <a:pPr marL="285750" indent="-285750">
              <a:lnSpc>
                <a:spcPts val="1425"/>
              </a:lnSpc>
              <a:buFont typeface="Arial" panose="020B0604020202020204" pitchFamily="34" charset="0"/>
              <a:buChar char="•"/>
            </a:pPr>
            <a:br>
              <a:rPr lang="en-US" sz="1600" b="0" dirty="0">
                <a:solidFill>
                  <a:srgbClr val="CCCCCC"/>
                </a:solidFill>
                <a:effectLst/>
                <a:latin typeface="Bogle Black" panose="020B0503020203060203"/>
              </a:rPr>
            </a:br>
            <a:r>
              <a:rPr lang="en-US" sz="1600" b="0" dirty="0">
                <a:solidFill>
                  <a:srgbClr val="CCCCCC"/>
                </a:solidFill>
                <a:effectLst/>
                <a:latin typeface="Bogle Black" panose="020B0503020203060203"/>
              </a:rPr>
              <a:t>Boost Furniture &amp; Technology: Invest in marketing and optimize pricing.</a:t>
            </a:r>
          </a:p>
          <a:p>
            <a:pPr marL="285750" indent="-285750">
              <a:lnSpc>
                <a:spcPts val="1425"/>
              </a:lnSpc>
              <a:buFont typeface="Arial" panose="020B0604020202020204" pitchFamily="34" charset="0"/>
              <a:buChar char="•"/>
            </a:pPr>
            <a:r>
              <a:rPr lang="en-US" sz="1600" b="0" dirty="0">
                <a:solidFill>
                  <a:srgbClr val="CCCCCC"/>
                </a:solidFill>
                <a:effectLst/>
                <a:latin typeface="Bogle Black" panose="020B0503020203060203"/>
              </a:rPr>
              <a:t>Leverage Office Supplies: Expand offerings and promotions to capitalize on its profitability.</a:t>
            </a:r>
          </a:p>
          <a:p>
            <a:pPr marL="285750" indent="-285750">
              <a:lnSpc>
                <a:spcPts val="1425"/>
              </a:lnSpc>
              <a:buFont typeface="Arial" panose="020B0604020202020204" pitchFamily="34" charset="0"/>
              <a:buChar char="•"/>
            </a:pPr>
            <a:r>
              <a:rPr lang="en-US" sz="1600" b="0" dirty="0">
                <a:solidFill>
                  <a:srgbClr val="CCCCCC"/>
                </a:solidFill>
                <a:effectLst/>
                <a:latin typeface="Bogle Black" panose="020B0503020203060203"/>
              </a:rPr>
              <a:t>Improve Supply Chain: Reduce costs for underperforming categories.</a:t>
            </a:r>
          </a:p>
          <a:p>
            <a:endParaRPr lang="en-US" sz="1800" dirty="0">
              <a:solidFill>
                <a:srgbClr val="FEFFFF"/>
              </a:solidFill>
              <a:latin typeface="Bogle Black" panose="020B0503020203060203"/>
            </a:endParaRPr>
          </a:p>
        </p:txBody>
      </p:sp>
      <p:sp>
        <p:nvSpPr>
          <p:cNvPr id="7" name="Text Placeholder 1">
            <a:extLst>
              <a:ext uri="{FF2B5EF4-FFF2-40B4-BE49-F238E27FC236}">
                <a16:creationId xmlns:a16="http://schemas.microsoft.com/office/drawing/2014/main" id="{ABB2B475-3378-0F3B-026A-944B02F49ACB}"/>
              </a:ext>
            </a:extLst>
          </p:cNvPr>
          <p:cNvSpPr txBox="1">
            <a:spLocks/>
          </p:cNvSpPr>
          <p:nvPr/>
        </p:nvSpPr>
        <p:spPr>
          <a:xfrm>
            <a:off x="117950" y="228600"/>
            <a:ext cx="5956586" cy="8382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ts val="1425"/>
              </a:lnSpc>
            </a:pPr>
            <a:r>
              <a:rPr lang="en-US" sz="2000" b="0" dirty="0">
                <a:solidFill>
                  <a:srgbClr val="FFC31F"/>
                </a:solidFill>
                <a:effectLst/>
                <a:latin typeface="Consolas" panose="020B0609020204030204" pitchFamily="49" charset="0"/>
              </a:rPr>
              <a:t>Plot 4: Profit by Product category</a:t>
            </a:r>
          </a:p>
        </p:txBody>
      </p:sp>
      <p:sp>
        <p:nvSpPr>
          <p:cNvPr id="5" name="TextBox 4">
            <a:extLst>
              <a:ext uri="{FF2B5EF4-FFF2-40B4-BE49-F238E27FC236}">
                <a16:creationId xmlns:a16="http://schemas.microsoft.com/office/drawing/2014/main" id="{12DE1D97-3895-99B9-46ED-D7967F08E427}"/>
              </a:ext>
            </a:extLst>
          </p:cNvPr>
          <p:cNvSpPr txBox="1"/>
          <p:nvPr/>
        </p:nvSpPr>
        <p:spPr>
          <a:xfrm>
            <a:off x="11804904" y="6483096"/>
            <a:ext cx="256802" cy="261610"/>
          </a:xfrm>
          <a:prstGeom prst="rect">
            <a:avLst/>
          </a:prstGeom>
          <a:noFill/>
        </p:spPr>
        <p:txBody>
          <a:bodyPr wrap="none" rtlCol="0">
            <a:spAutoFit/>
          </a:bodyPr>
          <a:lstStyle/>
          <a:p>
            <a:r>
              <a:rPr lang="en-US" sz="1050">
                <a:solidFill>
                  <a:srgbClr val="FEFFFF"/>
                </a:solidFill>
                <a:latin typeface="Bogle" panose="020B0503020203060203"/>
              </a:rPr>
              <a:t>4</a:t>
            </a:r>
          </a:p>
        </p:txBody>
      </p:sp>
      <p:sp>
        <p:nvSpPr>
          <p:cNvPr id="4" name="Picture Placeholder 3">
            <a:extLst>
              <a:ext uri="{FF2B5EF4-FFF2-40B4-BE49-F238E27FC236}">
                <a16:creationId xmlns:a16="http://schemas.microsoft.com/office/drawing/2014/main" id="{BF5D28D9-B46D-9CFE-7279-3D29CD12095B}"/>
              </a:ext>
            </a:extLst>
          </p:cNvPr>
          <p:cNvSpPr>
            <a:spLocks noGrp="1"/>
          </p:cNvSpPr>
          <p:nvPr>
            <p:ph type="pic" sz="quarter" idx="11"/>
          </p:nvPr>
        </p:nvSpPr>
        <p:spPr/>
        <p:txBody>
          <a:bodyPr/>
          <a:lstStyle/>
          <a:p>
            <a:endParaRPr lang="en-US"/>
          </a:p>
        </p:txBody>
      </p:sp>
      <p:pic>
        <p:nvPicPr>
          <p:cNvPr id="8" name="Picture 7">
            <a:extLst>
              <a:ext uri="{FF2B5EF4-FFF2-40B4-BE49-F238E27FC236}">
                <a16:creationId xmlns:a16="http://schemas.microsoft.com/office/drawing/2014/main" id="{1823EE38-589C-E615-AF1F-F22B91DD789D}"/>
              </a:ext>
            </a:extLst>
          </p:cNvPr>
          <p:cNvPicPr>
            <a:picLocks noChangeAspect="1"/>
          </p:cNvPicPr>
          <p:nvPr/>
        </p:nvPicPr>
        <p:blipFill>
          <a:blip r:embed="rId2"/>
          <a:stretch>
            <a:fillRect/>
          </a:stretch>
        </p:blipFill>
        <p:spPr>
          <a:xfrm>
            <a:off x="6083488" y="113295"/>
            <a:ext cx="5956586" cy="6516106"/>
          </a:xfrm>
          <a:prstGeom prst="rect">
            <a:avLst/>
          </a:prstGeom>
        </p:spPr>
      </p:pic>
    </p:spTree>
    <p:extLst>
      <p:ext uri="{BB962C8B-B14F-4D97-AF65-F5344CB8AC3E}">
        <p14:creationId xmlns:p14="http://schemas.microsoft.com/office/powerpoint/2010/main" val="19492889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780F4-5432-8F2E-61E2-BB66C099461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FE755-A241-8B90-759D-BD0D94A85815}"/>
              </a:ext>
            </a:extLst>
          </p:cNvPr>
          <p:cNvSpPr>
            <a:spLocks noGrp="1"/>
          </p:cNvSpPr>
          <p:nvPr>
            <p:ph type="body" sz="quarter" idx="10"/>
          </p:nvPr>
        </p:nvSpPr>
        <p:spPr>
          <a:xfrm>
            <a:off x="256032" y="1143000"/>
            <a:ext cx="5726760" cy="5486400"/>
          </a:xfrm>
        </p:spPr>
        <p:txBody>
          <a:bodyPr>
            <a:noAutofit/>
          </a:bodyPr>
          <a:lstStyle/>
          <a:p>
            <a:pPr>
              <a:lnSpc>
                <a:spcPts val="1425"/>
              </a:lnSpc>
            </a:pPr>
            <a:r>
              <a:rPr lang="en-US" sz="1600" b="0" dirty="0">
                <a:solidFill>
                  <a:srgbClr val="CCCCCC"/>
                </a:solidFill>
                <a:effectLst/>
                <a:latin typeface="Bogle Black" panose="020B0503020203060203"/>
              </a:rPr>
              <a:t>Insights:</a:t>
            </a:r>
          </a:p>
          <a:p>
            <a:pPr marL="285750" indent="-285750">
              <a:lnSpc>
                <a:spcPts val="1425"/>
              </a:lnSpc>
              <a:buFont typeface="Arial" panose="020B0604020202020204" pitchFamily="34" charset="0"/>
              <a:buChar char="•"/>
            </a:pPr>
            <a:br>
              <a:rPr lang="en-US" sz="1600" b="0" dirty="0">
                <a:solidFill>
                  <a:srgbClr val="CCCCCC"/>
                </a:solidFill>
                <a:effectLst/>
                <a:latin typeface="Bogle Black" panose="020B0503020203060203"/>
              </a:rPr>
            </a:br>
            <a:r>
              <a:rPr lang="en-US" sz="1600" b="0" dirty="0">
                <a:solidFill>
                  <a:srgbClr val="CCCCCC"/>
                </a:solidFill>
                <a:effectLst/>
                <a:latin typeface="Bogle Black" panose="020B0503020203060203"/>
              </a:rPr>
              <a:t>Technology Leads Sales: The Technology category consistently shows the highest sales across all segments, demonstrating strong and uniform demand.</a:t>
            </a:r>
          </a:p>
          <a:p>
            <a:pPr marL="285750" indent="-285750">
              <a:lnSpc>
                <a:spcPts val="1425"/>
              </a:lnSpc>
              <a:buFont typeface="Arial" panose="020B0604020202020204" pitchFamily="34" charset="0"/>
              <a:buChar char="•"/>
            </a:pPr>
            <a:r>
              <a:rPr lang="en-US" sz="1600" b="0" dirty="0">
                <a:solidFill>
                  <a:srgbClr val="CCCCCC"/>
                </a:solidFill>
                <a:effectLst/>
                <a:latin typeface="Bogle Black" panose="020B0503020203060203"/>
              </a:rPr>
              <a:t>Moderate Demand for Furniture and Office Supplies: Sales for Furniture are slightly higher than Office Supplies across all segments, but both categories lag significantly behind Technology.</a:t>
            </a:r>
          </a:p>
          <a:p>
            <a:pPr marL="285750" indent="-285750">
              <a:lnSpc>
                <a:spcPts val="1425"/>
              </a:lnSpc>
              <a:buFont typeface="Arial" panose="020B0604020202020204" pitchFamily="34" charset="0"/>
              <a:buChar char="•"/>
            </a:pPr>
            <a:r>
              <a:rPr lang="en-US" sz="1600" b="0" dirty="0">
                <a:solidFill>
                  <a:srgbClr val="CCCCCC"/>
                </a:solidFill>
                <a:effectLst/>
                <a:latin typeface="Bogle Black" panose="020B0503020203060203"/>
              </a:rPr>
              <a:t>Uniform Sales Patterns: Customer segments display similar sales patterns across all categories, with no major deviations.</a:t>
            </a:r>
          </a:p>
          <a:p>
            <a:endParaRPr lang="en-US" sz="1600" dirty="0">
              <a:solidFill>
                <a:srgbClr val="FEFFFF"/>
              </a:solidFill>
              <a:latin typeface="Bogle Black" panose="020B0503020203060203"/>
            </a:endParaRPr>
          </a:p>
          <a:p>
            <a:pPr>
              <a:lnSpc>
                <a:spcPts val="1425"/>
              </a:lnSpc>
            </a:pPr>
            <a:r>
              <a:rPr lang="en-US" sz="1600" b="0" dirty="0">
                <a:solidFill>
                  <a:srgbClr val="CCCCCC"/>
                </a:solidFill>
                <a:effectLst/>
                <a:latin typeface="Bogle Black" panose="020B0503020203060203"/>
              </a:rPr>
              <a:t>Recommendations:</a:t>
            </a:r>
          </a:p>
          <a:p>
            <a:pPr marL="285750" indent="-285750">
              <a:lnSpc>
                <a:spcPts val="1425"/>
              </a:lnSpc>
              <a:buFont typeface="Arial" panose="020B0604020202020204" pitchFamily="34" charset="0"/>
              <a:buChar char="•"/>
            </a:pPr>
            <a:br>
              <a:rPr lang="en-US" sz="1600" b="0" dirty="0">
                <a:solidFill>
                  <a:srgbClr val="CCCCCC"/>
                </a:solidFill>
                <a:effectLst/>
                <a:latin typeface="Bogle Black" panose="020B0503020203060203"/>
              </a:rPr>
            </a:br>
            <a:r>
              <a:rPr lang="en-US" sz="1600" b="0" dirty="0">
                <a:solidFill>
                  <a:srgbClr val="CCCCCC"/>
                </a:solidFill>
                <a:effectLst/>
                <a:latin typeface="Bogle Black" panose="020B0503020203060203"/>
              </a:rPr>
              <a:t>Focus on Technology: Prioritize inventory and marketing efforts on Technology, introducing premium bundles or exclusive offers.</a:t>
            </a:r>
            <a:endParaRPr lang="en-US" sz="1600" b="0" dirty="0">
              <a:solidFill>
                <a:srgbClr val="808080"/>
              </a:solidFill>
              <a:latin typeface="Bogle Black" panose="020B0503020203060203"/>
            </a:endParaRPr>
          </a:p>
          <a:p>
            <a:pPr marL="285750" indent="-285750">
              <a:lnSpc>
                <a:spcPts val="1425"/>
              </a:lnSpc>
              <a:buFont typeface="Arial" panose="020B0604020202020204" pitchFamily="34" charset="0"/>
              <a:buChar char="•"/>
            </a:pPr>
            <a:r>
              <a:rPr lang="en-US" sz="1600" b="0" dirty="0">
                <a:solidFill>
                  <a:srgbClr val="CCCCCC"/>
                </a:solidFill>
                <a:effectLst/>
                <a:latin typeface="Bogle Black" panose="020B0503020203060203"/>
              </a:rPr>
              <a:t>Boost Furniture and Office Supplies: Launch targeted campaigns.</a:t>
            </a:r>
            <a:endParaRPr lang="en-US" sz="1600" b="0" dirty="0">
              <a:solidFill>
                <a:srgbClr val="808080"/>
              </a:solidFill>
              <a:latin typeface="Bogle Black" panose="020B0503020203060203"/>
            </a:endParaRPr>
          </a:p>
          <a:p>
            <a:pPr marL="285750" indent="-285750">
              <a:lnSpc>
                <a:spcPts val="1425"/>
              </a:lnSpc>
              <a:buFont typeface="Arial" panose="020B0604020202020204" pitchFamily="34" charset="0"/>
              <a:buChar char="•"/>
            </a:pPr>
            <a:r>
              <a:rPr lang="en-US" sz="1600" b="0" dirty="0">
                <a:solidFill>
                  <a:srgbClr val="CCCCCC"/>
                </a:solidFill>
                <a:effectLst/>
                <a:latin typeface="Bogle Black" panose="020B0503020203060203"/>
              </a:rPr>
              <a:t>Drive Cross-Sales: Bundle Technology items with Furniture or Office Supplies to encourage cross-category purchases.</a:t>
            </a:r>
          </a:p>
          <a:p>
            <a:pPr marL="285750" indent="-285750">
              <a:lnSpc>
                <a:spcPts val="1425"/>
              </a:lnSpc>
              <a:buFont typeface="Arial" panose="020B0604020202020204" pitchFamily="34" charset="0"/>
              <a:buChar char="•"/>
            </a:pPr>
            <a:r>
              <a:rPr lang="en-US" sz="1600" b="0" dirty="0">
                <a:solidFill>
                  <a:srgbClr val="CCCCCC"/>
                </a:solidFill>
                <a:effectLst/>
                <a:latin typeface="Bogle Black" panose="020B0503020203060203"/>
              </a:rPr>
              <a:t>Optimize Inventory: Ensure sufficient stock of high-demand Technology items while maintaining steady supply for other categories.</a:t>
            </a:r>
          </a:p>
          <a:p>
            <a:endParaRPr lang="en-US" sz="1600" dirty="0">
              <a:solidFill>
                <a:srgbClr val="FEFFFF"/>
              </a:solidFill>
              <a:latin typeface="Bogle Black" panose="020B0503020203060203"/>
            </a:endParaRPr>
          </a:p>
        </p:txBody>
      </p:sp>
      <p:sp>
        <p:nvSpPr>
          <p:cNvPr id="7" name="Text Placeholder 1">
            <a:extLst>
              <a:ext uri="{FF2B5EF4-FFF2-40B4-BE49-F238E27FC236}">
                <a16:creationId xmlns:a16="http://schemas.microsoft.com/office/drawing/2014/main" id="{BDEA3A89-822F-6E3A-F808-2CFEA8491F0D}"/>
              </a:ext>
            </a:extLst>
          </p:cNvPr>
          <p:cNvSpPr txBox="1">
            <a:spLocks/>
          </p:cNvSpPr>
          <p:nvPr/>
        </p:nvSpPr>
        <p:spPr>
          <a:xfrm>
            <a:off x="117950" y="228600"/>
            <a:ext cx="5956586" cy="8382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b="0" dirty="0">
                <a:solidFill>
                  <a:srgbClr val="FFC31F"/>
                </a:solidFill>
                <a:effectLst/>
                <a:latin typeface="Consolas" panose="020B0609020204030204" pitchFamily="49" charset="0"/>
              </a:rPr>
              <a:t>Plot 5: Sales by Customer Segment &amp; Product category</a:t>
            </a:r>
          </a:p>
        </p:txBody>
      </p:sp>
      <p:sp>
        <p:nvSpPr>
          <p:cNvPr id="5" name="TextBox 4">
            <a:extLst>
              <a:ext uri="{FF2B5EF4-FFF2-40B4-BE49-F238E27FC236}">
                <a16:creationId xmlns:a16="http://schemas.microsoft.com/office/drawing/2014/main" id="{311AF20C-AB4C-27FE-CFB8-5B88D0AB4CE0}"/>
              </a:ext>
            </a:extLst>
          </p:cNvPr>
          <p:cNvSpPr txBox="1"/>
          <p:nvPr/>
        </p:nvSpPr>
        <p:spPr>
          <a:xfrm>
            <a:off x="11804904" y="6483096"/>
            <a:ext cx="256802" cy="261610"/>
          </a:xfrm>
          <a:prstGeom prst="rect">
            <a:avLst/>
          </a:prstGeom>
          <a:noFill/>
        </p:spPr>
        <p:txBody>
          <a:bodyPr wrap="none" rtlCol="0">
            <a:spAutoFit/>
          </a:bodyPr>
          <a:lstStyle/>
          <a:p>
            <a:r>
              <a:rPr lang="en-US" sz="1050">
                <a:solidFill>
                  <a:srgbClr val="FEFFFF"/>
                </a:solidFill>
                <a:latin typeface="Bogle" panose="020B0503020203060203"/>
              </a:rPr>
              <a:t>4</a:t>
            </a:r>
          </a:p>
        </p:txBody>
      </p:sp>
      <p:sp>
        <p:nvSpPr>
          <p:cNvPr id="4" name="Picture Placeholder 3">
            <a:extLst>
              <a:ext uri="{FF2B5EF4-FFF2-40B4-BE49-F238E27FC236}">
                <a16:creationId xmlns:a16="http://schemas.microsoft.com/office/drawing/2014/main" id="{7E48F342-64FE-A062-B3E5-DFCAF773FF14}"/>
              </a:ext>
            </a:extLst>
          </p:cNvPr>
          <p:cNvSpPr>
            <a:spLocks noGrp="1"/>
          </p:cNvSpPr>
          <p:nvPr>
            <p:ph type="pic" sz="quarter" idx="11"/>
          </p:nvPr>
        </p:nvSpPr>
        <p:spPr/>
        <p:txBody>
          <a:bodyPr/>
          <a:lstStyle/>
          <a:p>
            <a:endParaRPr lang="en-US"/>
          </a:p>
        </p:txBody>
      </p:sp>
      <p:pic>
        <p:nvPicPr>
          <p:cNvPr id="6" name="Picture 5">
            <a:extLst>
              <a:ext uri="{FF2B5EF4-FFF2-40B4-BE49-F238E27FC236}">
                <a16:creationId xmlns:a16="http://schemas.microsoft.com/office/drawing/2014/main" id="{2C50332F-AFD4-709F-2B3B-791DC8238B1E}"/>
              </a:ext>
            </a:extLst>
          </p:cNvPr>
          <p:cNvPicPr>
            <a:picLocks noChangeAspect="1"/>
          </p:cNvPicPr>
          <p:nvPr/>
        </p:nvPicPr>
        <p:blipFill>
          <a:blip r:embed="rId2"/>
          <a:stretch>
            <a:fillRect/>
          </a:stretch>
        </p:blipFill>
        <p:spPr>
          <a:xfrm>
            <a:off x="5866291" y="-81280"/>
            <a:ext cx="6824344" cy="6939280"/>
          </a:xfrm>
          <a:prstGeom prst="rect">
            <a:avLst/>
          </a:prstGeom>
        </p:spPr>
      </p:pic>
    </p:spTree>
    <p:extLst>
      <p:ext uri="{BB962C8B-B14F-4D97-AF65-F5344CB8AC3E}">
        <p14:creationId xmlns:p14="http://schemas.microsoft.com/office/powerpoint/2010/main" val="1219088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A76F2-099B-8E76-4FA0-A0C11C6B144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7ABD18E-89DB-284D-FA46-99437F8BFFD1}"/>
              </a:ext>
            </a:extLst>
          </p:cNvPr>
          <p:cNvSpPr>
            <a:spLocks noGrp="1"/>
          </p:cNvSpPr>
          <p:nvPr>
            <p:ph type="body" sz="quarter" idx="10"/>
          </p:nvPr>
        </p:nvSpPr>
        <p:spPr>
          <a:xfrm>
            <a:off x="256032" y="1143000"/>
            <a:ext cx="5726760" cy="5486400"/>
          </a:xfrm>
        </p:spPr>
        <p:txBody>
          <a:bodyPr>
            <a:noAutofit/>
          </a:bodyPr>
          <a:lstStyle/>
          <a:p>
            <a:pPr>
              <a:lnSpc>
                <a:spcPts val="1425"/>
              </a:lnSpc>
            </a:pPr>
            <a:r>
              <a:rPr lang="en-US" sz="1600" b="0" dirty="0">
                <a:solidFill>
                  <a:srgbClr val="CCCCCC"/>
                </a:solidFill>
                <a:effectLst/>
                <a:latin typeface="Bogle Black" panose="020B0503020203060203"/>
              </a:rPr>
              <a:t>Insights:</a:t>
            </a:r>
          </a:p>
          <a:p>
            <a:pPr marL="285750" indent="-285750">
              <a:lnSpc>
                <a:spcPts val="1425"/>
              </a:lnSpc>
              <a:buFont typeface="Arial" panose="020B0604020202020204" pitchFamily="34" charset="0"/>
              <a:buChar char="•"/>
            </a:pPr>
            <a:br>
              <a:rPr lang="en-US" sz="1600" b="0" dirty="0">
                <a:solidFill>
                  <a:srgbClr val="CCCCCC"/>
                </a:solidFill>
                <a:effectLst/>
                <a:latin typeface="Bogle Black" panose="020B0503020203060203"/>
              </a:rPr>
            </a:br>
            <a:r>
              <a:rPr lang="en-US" sz="1600" b="0" dirty="0">
                <a:solidFill>
                  <a:srgbClr val="CCCCCC"/>
                </a:solidFill>
                <a:effectLst/>
                <a:latin typeface="Bogle Black" panose="020B0503020203060203"/>
              </a:rPr>
              <a:t>Seasonal Peaks: High sales in January and December, likely due to holidays and promotions.</a:t>
            </a:r>
          </a:p>
          <a:p>
            <a:pPr marL="285750" indent="-285750">
              <a:lnSpc>
                <a:spcPts val="1425"/>
              </a:lnSpc>
              <a:buFont typeface="Arial" panose="020B0604020202020204" pitchFamily="34" charset="0"/>
              <a:buChar char="•"/>
            </a:pPr>
            <a:r>
              <a:rPr lang="en-US" sz="1600" b="0" dirty="0">
                <a:solidFill>
                  <a:srgbClr val="CCCCCC"/>
                </a:solidFill>
                <a:effectLst/>
                <a:latin typeface="Bogle Black" panose="020B0503020203060203"/>
              </a:rPr>
              <a:t>Sales Dips: Significant drop in February and low sales in June and September.</a:t>
            </a:r>
          </a:p>
          <a:p>
            <a:pPr marL="285750" indent="-285750">
              <a:lnSpc>
                <a:spcPts val="1425"/>
              </a:lnSpc>
              <a:buFont typeface="Arial" panose="020B0604020202020204" pitchFamily="34" charset="0"/>
              <a:buChar char="•"/>
            </a:pPr>
            <a:r>
              <a:rPr lang="en-US" sz="1600" b="0" dirty="0">
                <a:solidFill>
                  <a:srgbClr val="CCCCCC"/>
                </a:solidFill>
                <a:effectLst/>
                <a:latin typeface="Bogle Black" panose="020B0503020203060203"/>
              </a:rPr>
              <a:t>Year-End Growth: Strong upward trend in November and December indicates effective holiday demand.</a:t>
            </a:r>
          </a:p>
          <a:p>
            <a:endParaRPr lang="en-US" sz="1600" dirty="0">
              <a:solidFill>
                <a:srgbClr val="FEFFFF"/>
              </a:solidFill>
              <a:latin typeface="Bogle Black" panose="020B0503020203060203"/>
            </a:endParaRPr>
          </a:p>
          <a:p>
            <a:pPr>
              <a:lnSpc>
                <a:spcPts val="1425"/>
              </a:lnSpc>
            </a:pPr>
            <a:r>
              <a:rPr lang="en-US" sz="1600" b="0" dirty="0">
                <a:solidFill>
                  <a:srgbClr val="CCCCCC"/>
                </a:solidFill>
                <a:effectLst/>
                <a:latin typeface="Bogle Black" panose="020B0503020203060203"/>
              </a:rPr>
              <a:t>Recommendations:</a:t>
            </a:r>
          </a:p>
          <a:p>
            <a:pPr>
              <a:lnSpc>
                <a:spcPts val="1425"/>
              </a:lnSpc>
            </a:pPr>
            <a:endParaRPr lang="en-US" sz="1600" b="0" dirty="0">
              <a:solidFill>
                <a:srgbClr val="CCCCCC"/>
              </a:solidFill>
              <a:effectLst/>
              <a:latin typeface="Bogle Black" panose="020B0503020203060203"/>
            </a:endParaRPr>
          </a:p>
          <a:p>
            <a:pPr marL="285750" indent="-285750">
              <a:lnSpc>
                <a:spcPts val="1425"/>
              </a:lnSpc>
              <a:buFont typeface="Arial" panose="020B0604020202020204" pitchFamily="34" charset="0"/>
              <a:buChar char="•"/>
            </a:pPr>
            <a:r>
              <a:rPr lang="en-US" sz="1600" b="0" dirty="0">
                <a:solidFill>
                  <a:srgbClr val="CCCCCC"/>
                </a:solidFill>
                <a:effectLst/>
                <a:latin typeface="Bogle Black" panose="020B0503020203060203"/>
              </a:rPr>
              <a:t>Promotions: Focus discounts and campaigns in February, June, and September to boost sales.</a:t>
            </a:r>
          </a:p>
          <a:p>
            <a:pPr marL="285750" indent="-285750">
              <a:lnSpc>
                <a:spcPts val="1425"/>
              </a:lnSpc>
              <a:buFont typeface="Arial" panose="020B0604020202020204" pitchFamily="34" charset="0"/>
              <a:buChar char="•"/>
            </a:pPr>
            <a:r>
              <a:rPr lang="en-US" sz="1600" b="0" dirty="0">
                <a:solidFill>
                  <a:srgbClr val="CCCCCC"/>
                </a:solidFill>
                <a:effectLst/>
                <a:latin typeface="Bogle Black" panose="020B0503020203060203"/>
              </a:rPr>
              <a:t>Inventory: Stock up for January, November, and December, reduce inventory during low months.</a:t>
            </a:r>
          </a:p>
          <a:p>
            <a:pPr marL="285750" indent="-285750">
              <a:lnSpc>
                <a:spcPts val="1425"/>
              </a:lnSpc>
              <a:buFont typeface="Arial" panose="020B0604020202020204" pitchFamily="34" charset="0"/>
              <a:buChar char="•"/>
            </a:pPr>
            <a:r>
              <a:rPr lang="en-US" sz="1600" b="0" dirty="0">
                <a:solidFill>
                  <a:srgbClr val="CCCCCC"/>
                </a:solidFill>
                <a:effectLst/>
                <a:latin typeface="Bogle Black" panose="020B0503020203060203"/>
              </a:rPr>
              <a:t>Targeted Ads: Align campaigns with key shopping seasons like back-to-school and holidays.</a:t>
            </a:r>
          </a:p>
          <a:p>
            <a:pPr marL="285750" indent="-285750">
              <a:lnSpc>
                <a:spcPts val="1425"/>
              </a:lnSpc>
              <a:buFont typeface="Arial" panose="020B0604020202020204" pitchFamily="34" charset="0"/>
              <a:buChar char="•"/>
            </a:pPr>
            <a:r>
              <a:rPr lang="en-US" sz="1600" b="0" dirty="0">
                <a:solidFill>
                  <a:srgbClr val="CCCCCC"/>
                </a:solidFill>
                <a:effectLst/>
                <a:latin typeface="Bogle Black" panose="020B0503020203060203"/>
              </a:rPr>
              <a:t>Analyze Dips: Investigate reasons behind February and mid-year declines for corrective actions.</a:t>
            </a:r>
          </a:p>
          <a:p>
            <a:endParaRPr lang="en-US" sz="1600" dirty="0">
              <a:solidFill>
                <a:srgbClr val="FEFFFF"/>
              </a:solidFill>
              <a:latin typeface="Bogle Black" panose="020B0503020203060203"/>
            </a:endParaRPr>
          </a:p>
        </p:txBody>
      </p:sp>
      <p:sp>
        <p:nvSpPr>
          <p:cNvPr id="7" name="Text Placeholder 1">
            <a:extLst>
              <a:ext uri="{FF2B5EF4-FFF2-40B4-BE49-F238E27FC236}">
                <a16:creationId xmlns:a16="http://schemas.microsoft.com/office/drawing/2014/main" id="{C9E3C4B3-0FA9-013A-4FC6-C7AF0FAB7F3F}"/>
              </a:ext>
            </a:extLst>
          </p:cNvPr>
          <p:cNvSpPr txBox="1">
            <a:spLocks/>
          </p:cNvSpPr>
          <p:nvPr/>
        </p:nvSpPr>
        <p:spPr>
          <a:xfrm>
            <a:off x="117950" y="228600"/>
            <a:ext cx="5956586" cy="8382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ts val="1425"/>
              </a:lnSpc>
            </a:pPr>
            <a:r>
              <a:rPr lang="en-US" sz="2000" b="0" dirty="0">
                <a:solidFill>
                  <a:srgbClr val="FFC31F"/>
                </a:solidFill>
                <a:effectLst/>
                <a:latin typeface="Consolas" panose="020B0609020204030204" pitchFamily="49" charset="0"/>
              </a:rPr>
              <a:t>Plot 6: Monthly sales trend</a:t>
            </a:r>
          </a:p>
        </p:txBody>
      </p:sp>
      <p:sp>
        <p:nvSpPr>
          <p:cNvPr id="5" name="TextBox 4">
            <a:extLst>
              <a:ext uri="{FF2B5EF4-FFF2-40B4-BE49-F238E27FC236}">
                <a16:creationId xmlns:a16="http://schemas.microsoft.com/office/drawing/2014/main" id="{10CFFF88-B3AB-6E39-5429-67CCC653AA7A}"/>
              </a:ext>
            </a:extLst>
          </p:cNvPr>
          <p:cNvSpPr txBox="1"/>
          <p:nvPr/>
        </p:nvSpPr>
        <p:spPr>
          <a:xfrm>
            <a:off x="11804904" y="6483096"/>
            <a:ext cx="256802" cy="261610"/>
          </a:xfrm>
          <a:prstGeom prst="rect">
            <a:avLst/>
          </a:prstGeom>
          <a:noFill/>
        </p:spPr>
        <p:txBody>
          <a:bodyPr wrap="none" rtlCol="0">
            <a:spAutoFit/>
          </a:bodyPr>
          <a:lstStyle/>
          <a:p>
            <a:r>
              <a:rPr lang="en-US" sz="1050">
                <a:solidFill>
                  <a:srgbClr val="FEFFFF"/>
                </a:solidFill>
                <a:latin typeface="Bogle" panose="020B0503020203060203"/>
              </a:rPr>
              <a:t>4</a:t>
            </a:r>
          </a:p>
        </p:txBody>
      </p:sp>
      <p:pic>
        <p:nvPicPr>
          <p:cNvPr id="10" name="Picture Placeholder 9">
            <a:extLst>
              <a:ext uri="{FF2B5EF4-FFF2-40B4-BE49-F238E27FC236}">
                <a16:creationId xmlns:a16="http://schemas.microsoft.com/office/drawing/2014/main" id="{DF4C1212-1CE7-EFF6-7DED-B118D054D346}"/>
              </a:ext>
            </a:extLst>
          </p:cNvPr>
          <p:cNvPicPr>
            <a:picLocks noGrp="1" noChangeAspect="1"/>
          </p:cNvPicPr>
          <p:nvPr>
            <p:ph type="pic" sz="quarter" idx="11"/>
          </p:nvPr>
        </p:nvPicPr>
        <p:blipFill>
          <a:blip r:embed="rId2"/>
          <a:stretch/>
        </p:blipFill>
        <p:spPr>
          <a:xfrm>
            <a:off x="5861304" y="0"/>
            <a:ext cx="6603154" cy="6744706"/>
          </a:xfrm>
        </p:spPr>
      </p:pic>
    </p:spTree>
    <p:extLst>
      <p:ext uri="{BB962C8B-B14F-4D97-AF65-F5344CB8AC3E}">
        <p14:creationId xmlns:p14="http://schemas.microsoft.com/office/powerpoint/2010/main" val="31642944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67A62C-FDBC-4A38-90BE-7BBBB7B760B9}"/>
              </a:ext>
            </a:extLst>
          </p:cNvPr>
          <p:cNvSpPr>
            <a:spLocks noGrp="1"/>
          </p:cNvSpPr>
          <p:nvPr>
            <p:ph type="body" sz="quarter" idx="10"/>
          </p:nvPr>
        </p:nvSpPr>
        <p:spPr>
          <a:xfrm>
            <a:off x="531812" y="1143000"/>
            <a:ext cx="4927156" cy="5486400"/>
          </a:xfrm>
        </p:spPr>
        <p:txBody>
          <a:bodyPr>
            <a:normAutofit/>
          </a:bodyPr>
          <a:lstStyle/>
          <a:p>
            <a:pPr marL="285750" indent="-285750">
              <a:lnSpc>
                <a:spcPct val="110000"/>
              </a:lnSpc>
              <a:buFont typeface="Wingdings" panose="05000000000000000000" pitchFamily="2" charset="2"/>
              <a:buChar char="§"/>
            </a:pPr>
            <a:r>
              <a:rPr lang="en-US" sz="1800" dirty="0">
                <a:solidFill>
                  <a:srgbClr val="FEFFFF"/>
                </a:solidFill>
              </a:rPr>
              <a:t>Founded: July 2, 1962, Rogers, Arkansas, USA</a:t>
            </a:r>
            <a:endParaRPr lang="en-US" sz="1800" dirty="0">
              <a:solidFill>
                <a:srgbClr val="FEFFFF"/>
              </a:solidFill>
              <a:cs typeface="Calibri"/>
            </a:endParaRPr>
          </a:p>
          <a:p>
            <a:pPr marL="285750" indent="-285750">
              <a:lnSpc>
                <a:spcPct val="110000"/>
              </a:lnSpc>
              <a:buFont typeface="Wingdings" panose="05000000000000000000" pitchFamily="2" charset="2"/>
              <a:buChar char="§"/>
            </a:pPr>
            <a:r>
              <a:rPr lang="en-US" sz="1800" b="1" dirty="0">
                <a:solidFill>
                  <a:srgbClr val="FEFFFF"/>
                </a:solidFill>
              </a:rPr>
              <a:t>Founders</a:t>
            </a:r>
            <a:r>
              <a:rPr lang="en-US" sz="1800" dirty="0">
                <a:solidFill>
                  <a:srgbClr val="FEFFFF"/>
                </a:solidFill>
              </a:rPr>
              <a:t>: Sam Walton, Bud Walton</a:t>
            </a:r>
          </a:p>
          <a:p>
            <a:pPr marL="285750" indent="-285750">
              <a:lnSpc>
                <a:spcPct val="110000"/>
              </a:lnSpc>
              <a:buFont typeface="Wingdings" panose="05000000000000000000" pitchFamily="2" charset="2"/>
              <a:buChar char="§"/>
            </a:pPr>
            <a:r>
              <a:rPr lang="en-US" sz="1800" b="1" dirty="0">
                <a:solidFill>
                  <a:srgbClr val="FEFFFF"/>
                </a:solidFill>
              </a:rPr>
              <a:t>Headquarters</a:t>
            </a:r>
            <a:r>
              <a:rPr lang="en-US" sz="1800" dirty="0">
                <a:solidFill>
                  <a:srgbClr val="FEFFFF"/>
                </a:solidFill>
              </a:rPr>
              <a:t>: Bentonville, Arkansas, USA</a:t>
            </a:r>
            <a:endParaRPr lang="en-US" sz="1800" dirty="0">
              <a:solidFill>
                <a:srgbClr val="FEFFFF"/>
              </a:solidFill>
              <a:cs typeface="Calibri"/>
            </a:endParaRPr>
          </a:p>
          <a:p>
            <a:pPr marL="285750" indent="-285750">
              <a:lnSpc>
                <a:spcPct val="110000"/>
              </a:lnSpc>
              <a:buFont typeface="Wingdings" panose="05000000000000000000" pitchFamily="2" charset="2"/>
              <a:buChar char="§"/>
            </a:pPr>
            <a:r>
              <a:rPr lang="en-US" sz="1800" b="1" dirty="0">
                <a:solidFill>
                  <a:srgbClr val="FEFFFF"/>
                </a:solidFill>
              </a:rPr>
              <a:t>Locations</a:t>
            </a:r>
            <a:r>
              <a:rPr lang="en-US" sz="1800" dirty="0">
                <a:solidFill>
                  <a:srgbClr val="FEFFFF"/>
                </a:solidFill>
              </a:rPr>
              <a:t>: 10,586 stores worldwide (2022)</a:t>
            </a:r>
          </a:p>
          <a:p>
            <a:pPr marL="285750" indent="-285750">
              <a:lnSpc>
                <a:spcPct val="110000"/>
              </a:lnSpc>
              <a:buFont typeface="Wingdings" panose="05000000000000000000" pitchFamily="2" charset="2"/>
              <a:buChar char="§"/>
            </a:pPr>
            <a:r>
              <a:rPr lang="en-US" sz="1800" b="1" dirty="0">
                <a:solidFill>
                  <a:srgbClr val="FEFFFF"/>
                </a:solidFill>
              </a:rPr>
              <a:t>Revenue</a:t>
            </a:r>
            <a:r>
              <a:rPr lang="en-US" sz="1800" dirty="0">
                <a:solidFill>
                  <a:srgbClr val="FEFFFF"/>
                </a:solidFill>
              </a:rPr>
              <a:t>: $648.12 billion (FY2024)</a:t>
            </a:r>
            <a:endParaRPr lang="en-US" sz="1800" dirty="0">
              <a:solidFill>
                <a:srgbClr val="FEFFFF"/>
              </a:solidFill>
              <a:cs typeface="Calibri"/>
            </a:endParaRPr>
          </a:p>
          <a:p>
            <a:pPr marL="285750" indent="-285750">
              <a:lnSpc>
                <a:spcPct val="110000"/>
              </a:lnSpc>
              <a:buFont typeface="Wingdings" panose="05000000000000000000" pitchFamily="2" charset="2"/>
              <a:buChar char="§"/>
            </a:pPr>
            <a:r>
              <a:rPr lang="en-US" sz="1800" b="1" dirty="0">
                <a:solidFill>
                  <a:srgbClr val="FEFFFF"/>
                </a:solidFill>
              </a:rPr>
              <a:t>Employees</a:t>
            </a:r>
            <a:r>
              <a:rPr lang="en-US" sz="1800" dirty="0">
                <a:solidFill>
                  <a:srgbClr val="FEFFFF"/>
                </a:solidFill>
              </a:rPr>
              <a:t>: 2.1 million (2024)</a:t>
            </a:r>
          </a:p>
          <a:p>
            <a:pPr marL="285750" indent="-285750">
              <a:lnSpc>
                <a:spcPct val="110000"/>
              </a:lnSpc>
              <a:buFont typeface="Wingdings" panose="05000000000000000000" pitchFamily="2" charset="2"/>
              <a:buChar char="§"/>
            </a:pPr>
            <a:r>
              <a:rPr lang="en-US" sz="1800" b="1" dirty="0">
                <a:solidFill>
                  <a:srgbClr val="FEFFFF"/>
                </a:solidFill>
              </a:rPr>
              <a:t>Industry</a:t>
            </a:r>
            <a:r>
              <a:rPr lang="en-US" sz="1800" dirty="0">
                <a:solidFill>
                  <a:srgbClr val="FEFFFF"/>
                </a:solidFill>
              </a:rPr>
              <a:t>: Retail</a:t>
            </a:r>
          </a:p>
        </p:txBody>
      </p:sp>
      <p:pic>
        <p:nvPicPr>
          <p:cNvPr id="6" name="Picture Placeholder 5">
            <a:extLst>
              <a:ext uri="{FF2B5EF4-FFF2-40B4-BE49-F238E27FC236}">
                <a16:creationId xmlns:a16="http://schemas.microsoft.com/office/drawing/2014/main" id="{229D98A5-51FA-42D7-822F-A3150B99D1ED}"/>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98" r="21098"/>
          <a:stretch>
            <a:fillRect/>
          </a:stretch>
        </p:blipFill>
        <p:spPr/>
      </p:pic>
      <p:sp>
        <p:nvSpPr>
          <p:cNvPr id="7" name="Text Placeholder 1">
            <a:extLst>
              <a:ext uri="{FF2B5EF4-FFF2-40B4-BE49-F238E27FC236}">
                <a16:creationId xmlns:a16="http://schemas.microsoft.com/office/drawing/2014/main" id="{F4E90373-FE30-45EC-8619-85F58D270507}"/>
              </a:ext>
            </a:extLst>
          </p:cNvPr>
          <p:cNvSpPr txBox="1">
            <a:spLocks/>
          </p:cNvSpPr>
          <p:nvPr/>
        </p:nvSpPr>
        <p:spPr>
          <a:xfrm>
            <a:off x="117950" y="228600"/>
            <a:ext cx="5956586" cy="1143000"/>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3600" dirty="0">
                <a:solidFill>
                  <a:srgbClr val="FFC31F"/>
                </a:solidFill>
                <a:latin typeface="Bogle Black"/>
              </a:rPr>
              <a:t>Company Overview</a:t>
            </a:r>
          </a:p>
        </p:txBody>
      </p:sp>
      <p:pic>
        <p:nvPicPr>
          <p:cNvPr id="8" name="Picture 7">
            <a:extLst>
              <a:ext uri="{FF2B5EF4-FFF2-40B4-BE49-F238E27FC236}">
                <a16:creationId xmlns:a16="http://schemas.microsoft.com/office/drawing/2014/main" id="{A63D72CF-9B04-4F5D-90AF-28D49DDC79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3412" y="5943600"/>
            <a:ext cx="2340374" cy="812800"/>
          </a:xfrm>
          <a:prstGeom prst="rect">
            <a:avLst/>
          </a:prstGeom>
        </p:spPr>
      </p:pic>
    </p:spTree>
    <p:extLst>
      <p:ext uri="{BB962C8B-B14F-4D97-AF65-F5344CB8AC3E}">
        <p14:creationId xmlns:p14="http://schemas.microsoft.com/office/powerpoint/2010/main" val="28022418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FF0A3-46C1-6975-4584-1D7A1CEB80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334EF4F-9ED8-4AB7-1EEA-6AD3E33B6F5D}"/>
              </a:ext>
            </a:extLst>
          </p:cNvPr>
          <p:cNvSpPr>
            <a:spLocks noGrp="1"/>
          </p:cNvSpPr>
          <p:nvPr>
            <p:ph type="body" sz="quarter" idx="10"/>
          </p:nvPr>
        </p:nvSpPr>
        <p:spPr>
          <a:xfrm>
            <a:off x="256032" y="1143000"/>
            <a:ext cx="5726760" cy="5486400"/>
          </a:xfrm>
        </p:spPr>
        <p:txBody>
          <a:bodyPr>
            <a:noAutofit/>
          </a:bodyPr>
          <a:lstStyle/>
          <a:p>
            <a:pPr>
              <a:lnSpc>
                <a:spcPts val="1425"/>
              </a:lnSpc>
            </a:pPr>
            <a:r>
              <a:rPr lang="en-US" sz="1600" b="0" dirty="0">
                <a:solidFill>
                  <a:srgbClr val="CCCCCC"/>
                </a:solidFill>
                <a:effectLst/>
                <a:latin typeface="Bogle Black" panose="020B0503020203060203"/>
              </a:rPr>
              <a:t>Insights:</a:t>
            </a:r>
          </a:p>
          <a:p>
            <a:pPr marL="285750" indent="-285750">
              <a:lnSpc>
                <a:spcPts val="1425"/>
              </a:lnSpc>
              <a:buFont typeface="Arial" panose="020B0604020202020204" pitchFamily="34" charset="0"/>
              <a:buChar char="•"/>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Blue (Low Value &amp; Low Frequency): Low sales and infrequent orders. Risk of churn.</a:t>
            </a:r>
          </a:p>
          <a:p>
            <a:pPr marL="285750" indent="-285750">
              <a:lnSpc>
                <a:spcPts val="1425"/>
              </a:lnSpc>
              <a:buFont typeface="Arial" panose="020B0604020202020204" pitchFamily="34" charset="0"/>
              <a:buChar char="•"/>
            </a:pPr>
            <a:r>
              <a:rPr lang="en-US" sz="1600" b="0" dirty="0">
                <a:solidFill>
                  <a:srgbClr val="CCCCCC"/>
                </a:solidFill>
                <a:effectLst/>
                <a:latin typeface="Consolas" panose="020B0609020204030204" pitchFamily="49" charset="0"/>
              </a:rPr>
              <a:t>Orange (High Value &amp; High Frequency): High sales and frequent orders. Ideal, loyal customers.</a:t>
            </a:r>
          </a:p>
          <a:p>
            <a:pPr marL="285750" indent="-285750">
              <a:lnSpc>
                <a:spcPts val="1425"/>
              </a:lnSpc>
              <a:buFont typeface="Arial" panose="020B0604020202020204" pitchFamily="34" charset="0"/>
              <a:buChar char="•"/>
            </a:pPr>
            <a:r>
              <a:rPr lang="en-US" sz="1600" b="0" dirty="0">
                <a:solidFill>
                  <a:srgbClr val="CCCCCC"/>
                </a:solidFill>
                <a:effectLst/>
                <a:latin typeface="Consolas" panose="020B0609020204030204" pitchFamily="49" charset="0"/>
              </a:rPr>
              <a:t>Red (High Value &amp; Low Frequency): High sales but infrequent purchases. Potential for more engagement.</a:t>
            </a:r>
          </a:p>
          <a:p>
            <a:pPr marL="285750" indent="-285750">
              <a:lnSpc>
                <a:spcPts val="1425"/>
              </a:lnSpc>
              <a:buFont typeface="Arial" panose="020B0604020202020204" pitchFamily="34" charset="0"/>
              <a:buChar char="•"/>
            </a:pPr>
            <a:r>
              <a:rPr lang="en-US" sz="1600" b="0" dirty="0">
                <a:solidFill>
                  <a:srgbClr val="CCCCCC"/>
                </a:solidFill>
                <a:effectLst/>
                <a:latin typeface="Consolas" panose="020B0609020204030204" pitchFamily="49" charset="0"/>
              </a:rPr>
              <a:t>Green (Low Value &amp; High Frequency): Frequent orders, but low total sales. Potential to increase order value.</a:t>
            </a:r>
          </a:p>
          <a:p>
            <a:endParaRPr lang="en-US" sz="1600" dirty="0">
              <a:solidFill>
                <a:srgbClr val="FEFFFF"/>
              </a:solidFill>
              <a:latin typeface="Bogle Black" panose="020B0503020203060203"/>
            </a:endParaRPr>
          </a:p>
          <a:p>
            <a:pPr>
              <a:lnSpc>
                <a:spcPts val="1425"/>
              </a:lnSpc>
            </a:pPr>
            <a:r>
              <a:rPr lang="en-US" sz="1600" b="0" dirty="0">
                <a:solidFill>
                  <a:srgbClr val="CCCCCC"/>
                </a:solidFill>
                <a:effectLst/>
                <a:latin typeface="Consolas" panose="020B0609020204030204" pitchFamily="49" charset="0"/>
              </a:rPr>
              <a:t>Recommendations:</a:t>
            </a:r>
          </a:p>
          <a:p>
            <a:pPr marL="285750" indent="-285750">
              <a:lnSpc>
                <a:spcPts val="1425"/>
              </a:lnSpc>
              <a:buFont typeface="Arial" panose="020B0604020202020204" pitchFamily="34" charset="0"/>
              <a:buChar char="•"/>
            </a:pPr>
            <a:endParaRPr lang="en-US" sz="1600" b="0" dirty="0">
              <a:solidFill>
                <a:srgbClr val="CCCCCC"/>
              </a:solidFill>
              <a:effectLst/>
              <a:latin typeface="Consolas" panose="020B0609020204030204" pitchFamily="49" charset="0"/>
            </a:endParaRPr>
          </a:p>
          <a:p>
            <a:pPr marL="285750" indent="-285750">
              <a:lnSpc>
                <a:spcPts val="1425"/>
              </a:lnSpc>
              <a:buFont typeface="Arial" panose="020B0604020202020204" pitchFamily="34" charset="0"/>
              <a:buChar char="•"/>
            </a:pPr>
            <a:r>
              <a:rPr lang="en-US" sz="1600" b="0" dirty="0">
                <a:solidFill>
                  <a:srgbClr val="CCCCCC"/>
                </a:solidFill>
                <a:effectLst/>
                <a:latin typeface="Consolas" panose="020B0609020204030204" pitchFamily="49" charset="0"/>
              </a:rPr>
              <a:t>Blue: Engage with promotions to boost frequency and sales.</a:t>
            </a:r>
          </a:p>
          <a:p>
            <a:pPr marL="285750" indent="-285750">
              <a:lnSpc>
                <a:spcPts val="1425"/>
              </a:lnSpc>
              <a:buFont typeface="Arial" panose="020B0604020202020204" pitchFamily="34" charset="0"/>
              <a:buChar char="•"/>
            </a:pPr>
            <a:r>
              <a:rPr lang="en-US" sz="1600" b="0" dirty="0">
                <a:solidFill>
                  <a:srgbClr val="CCCCCC"/>
                </a:solidFill>
                <a:effectLst/>
                <a:latin typeface="Consolas" panose="020B0609020204030204" pitchFamily="49" charset="0"/>
              </a:rPr>
              <a:t>Orange: Retain through loyalty programs and exclusive offers.</a:t>
            </a:r>
          </a:p>
          <a:p>
            <a:pPr marL="285750" indent="-285750">
              <a:lnSpc>
                <a:spcPts val="1425"/>
              </a:lnSpc>
              <a:buFont typeface="Arial" panose="020B0604020202020204" pitchFamily="34" charset="0"/>
              <a:buChar char="•"/>
            </a:pPr>
            <a:r>
              <a:rPr lang="en-US" sz="1600" b="0" dirty="0">
                <a:solidFill>
                  <a:srgbClr val="CCCCCC"/>
                </a:solidFill>
                <a:effectLst/>
                <a:latin typeface="Consolas" panose="020B0609020204030204" pitchFamily="49" charset="0"/>
              </a:rPr>
              <a:t>Red: Encourage repeat purchases with timely reminders and incentives.</a:t>
            </a:r>
          </a:p>
          <a:p>
            <a:pPr marL="285750" indent="-285750">
              <a:lnSpc>
                <a:spcPts val="1425"/>
              </a:lnSpc>
              <a:buFont typeface="Arial" panose="020B0604020202020204" pitchFamily="34" charset="0"/>
              <a:buChar char="•"/>
            </a:pPr>
            <a:r>
              <a:rPr lang="en-US" sz="1600" b="0" dirty="0">
                <a:solidFill>
                  <a:srgbClr val="CCCCCC"/>
                </a:solidFill>
                <a:effectLst/>
                <a:latin typeface="Consolas" panose="020B0609020204030204" pitchFamily="49" charset="0"/>
              </a:rPr>
              <a:t>Green: Increase average order value with product bundles or discounts.</a:t>
            </a:r>
          </a:p>
          <a:p>
            <a:endParaRPr lang="en-US" sz="1600" dirty="0">
              <a:solidFill>
                <a:srgbClr val="FEFFFF"/>
              </a:solidFill>
              <a:latin typeface="Bogle Black" panose="020B0503020203060203"/>
            </a:endParaRPr>
          </a:p>
        </p:txBody>
      </p:sp>
      <p:sp>
        <p:nvSpPr>
          <p:cNvPr id="7" name="Text Placeholder 1">
            <a:extLst>
              <a:ext uri="{FF2B5EF4-FFF2-40B4-BE49-F238E27FC236}">
                <a16:creationId xmlns:a16="http://schemas.microsoft.com/office/drawing/2014/main" id="{18CC1C03-FD0E-B5D5-AD8C-342AD48D84EC}"/>
              </a:ext>
            </a:extLst>
          </p:cNvPr>
          <p:cNvSpPr txBox="1">
            <a:spLocks/>
          </p:cNvSpPr>
          <p:nvPr/>
        </p:nvSpPr>
        <p:spPr>
          <a:xfrm>
            <a:off x="117950" y="228600"/>
            <a:ext cx="5956586" cy="8382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b="0" dirty="0">
                <a:solidFill>
                  <a:srgbClr val="FFC31F"/>
                </a:solidFill>
                <a:effectLst/>
                <a:latin typeface="Consolas" panose="020B0609020204030204" pitchFamily="49" charset="0"/>
              </a:rPr>
              <a:t>Plot 7: Customer segmentation based on spending patterns of customers</a:t>
            </a:r>
          </a:p>
        </p:txBody>
      </p:sp>
      <p:sp>
        <p:nvSpPr>
          <p:cNvPr id="5" name="TextBox 4">
            <a:extLst>
              <a:ext uri="{FF2B5EF4-FFF2-40B4-BE49-F238E27FC236}">
                <a16:creationId xmlns:a16="http://schemas.microsoft.com/office/drawing/2014/main" id="{6EE21F02-9B03-3743-F909-4275755138EF}"/>
              </a:ext>
            </a:extLst>
          </p:cNvPr>
          <p:cNvSpPr txBox="1"/>
          <p:nvPr/>
        </p:nvSpPr>
        <p:spPr>
          <a:xfrm>
            <a:off x="11804904" y="6483096"/>
            <a:ext cx="256802" cy="261610"/>
          </a:xfrm>
          <a:prstGeom prst="rect">
            <a:avLst/>
          </a:prstGeom>
          <a:noFill/>
        </p:spPr>
        <p:txBody>
          <a:bodyPr wrap="none" rtlCol="0">
            <a:spAutoFit/>
          </a:bodyPr>
          <a:lstStyle/>
          <a:p>
            <a:r>
              <a:rPr lang="en-US" sz="1050">
                <a:solidFill>
                  <a:srgbClr val="FEFFFF"/>
                </a:solidFill>
                <a:latin typeface="Bogle" panose="020B0503020203060203"/>
              </a:rPr>
              <a:t>4</a:t>
            </a:r>
          </a:p>
        </p:txBody>
      </p:sp>
      <p:pic>
        <p:nvPicPr>
          <p:cNvPr id="13" name="Picture Placeholder 12">
            <a:extLst>
              <a:ext uri="{FF2B5EF4-FFF2-40B4-BE49-F238E27FC236}">
                <a16:creationId xmlns:a16="http://schemas.microsoft.com/office/drawing/2014/main" id="{01A423B2-A61D-80CB-701B-780961C9FCC7}"/>
              </a:ext>
            </a:extLst>
          </p:cNvPr>
          <p:cNvPicPr>
            <a:picLocks noGrp="1" noChangeAspect="1"/>
          </p:cNvPicPr>
          <p:nvPr>
            <p:ph type="pic" sz="quarter" idx="11"/>
          </p:nvPr>
        </p:nvPicPr>
        <p:blipFill>
          <a:blip r:embed="rId2"/>
          <a:stretch/>
        </p:blipFill>
        <p:spPr>
          <a:xfrm>
            <a:off x="5982792" y="2593"/>
            <a:ext cx="6227859" cy="6742113"/>
          </a:xfrm>
        </p:spPr>
      </p:pic>
    </p:spTree>
    <p:extLst>
      <p:ext uri="{BB962C8B-B14F-4D97-AF65-F5344CB8AC3E}">
        <p14:creationId xmlns:p14="http://schemas.microsoft.com/office/powerpoint/2010/main" val="39772977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9EBB9-328D-D2B1-9E8C-B3C9FEBFA57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3648D78-6DC3-624D-3379-DBC1B9620304}"/>
              </a:ext>
            </a:extLst>
          </p:cNvPr>
          <p:cNvSpPr>
            <a:spLocks noGrp="1"/>
          </p:cNvSpPr>
          <p:nvPr>
            <p:ph type="body" sz="quarter" idx="10"/>
          </p:nvPr>
        </p:nvSpPr>
        <p:spPr>
          <a:xfrm>
            <a:off x="256032" y="1143000"/>
            <a:ext cx="5726760" cy="5486400"/>
          </a:xfrm>
        </p:spPr>
        <p:txBody>
          <a:bodyPr>
            <a:noAutofit/>
          </a:bodyPr>
          <a:lstStyle/>
          <a:p>
            <a:pPr>
              <a:lnSpc>
                <a:spcPts val="1425"/>
              </a:lnSpc>
            </a:pPr>
            <a:r>
              <a:rPr lang="en-US" sz="1600" b="0" dirty="0">
                <a:solidFill>
                  <a:srgbClr val="CCCCCC"/>
                </a:solidFill>
                <a:effectLst/>
                <a:latin typeface="Bogle Black" panose="020B0503020203060203"/>
              </a:rPr>
              <a:t>Insights:</a:t>
            </a:r>
          </a:p>
          <a:p>
            <a:pPr>
              <a:lnSpc>
                <a:spcPts val="1425"/>
              </a:lnSpc>
            </a:pPr>
            <a:endParaRPr lang="en-US" sz="1600" b="0" dirty="0">
              <a:solidFill>
                <a:srgbClr val="CCCCCC"/>
              </a:solidFill>
              <a:effectLst/>
              <a:latin typeface="Bogle Black" panose="020B0503020203060203"/>
            </a:endParaRPr>
          </a:p>
          <a:p>
            <a:pPr>
              <a:lnSpc>
                <a:spcPts val="1425"/>
              </a:lnSpc>
            </a:pPr>
            <a:r>
              <a:rPr lang="en-US" sz="1600" b="0" dirty="0">
                <a:solidFill>
                  <a:srgbClr val="CCCCCC"/>
                </a:solidFill>
                <a:effectLst/>
                <a:latin typeface="Bogle Black" panose="020B0503020203060203"/>
              </a:rPr>
              <a:t>Cluster 0:Customers in this cluster have moderate sales and purchase frequency.</a:t>
            </a:r>
          </a:p>
          <a:p>
            <a:pPr>
              <a:lnSpc>
                <a:spcPts val="1425"/>
              </a:lnSpc>
            </a:pPr>
            <a:r>
              <a:rPr lang="en-US" sz="1600" b="0" dirty="0">
                <a:solidFill>
                  <a:srgbClr val="CCCCCC"/>
                </a:solidFill>
                <a:effectLst/>
                <a:latin typeface="Bogle Black" panose="020B0503020203060203"/>
              </a:rPr>
              <a:t>Cluster 1:These customers are the highest contributors in both sales and purchase frequency, showing high engagement.</a:t>
            </a:r>
          </a:p>
          <a:p>
            <a:pPr>
              <a:lnSpc>
                <a:spcPts val="1425"/>
              </a:lnSpc>
            </a:pPr>
            <a:r>
              <a:rPr lang="en-US" sz="1600" b="0" dirty="0">
                <a:solidFill>
                  <a:srgbClr val="CCCCCC"/>
                </a:solidFill>
                <a:effectLst/>
                <a:latin typeface="Bogle Black" panose="020B0503020203060203"/>
              </a:rPr>
              <a:t>Cluster 2:These customers contribute a similar sales value to Cluster 0 but purchase less frequently.</a:t>
            </a:r>
          </a:p>
          <a:p>
            <a:endParaRPr lang="en-US" sz="1600" dirty="0">
              <a:solidFill>
                <a:srgbClr val="FEFFFF"/>
              </a:solidFill>
              <a:latin typeface="Bogle Black" panose="020B0503020203060203"/>
            </a:endParaRPr>
          </a:p>
          <a:p>
            <a:pPr>
              <a:lnSpc>
                <a:spcPts val="1425"/>
              </a:lnSpc>
            </a:pPr>
            <a:r>
              <a:rPr lang="en-US" sz="1600" b="0" dirty="0">
                <a:solidFill>
                  <a:srgbClr val="CCCCCC"/>
                </a:solidFill>
                <a:effectLst/>
                <a:latin typeface="Bogle Black" panose="020B0503020203060203"/>
              </a:rPr>
              <a:t>Recommendations:</a:t>
            </a:r>
          </a:p>
          <a:p>
            <a:pPr>
              <a:lnSpc>
                <a:spcPts val="1425"/>
              </a:lnSpc>
            </a:pPr>
            <a:endParaRPr lang="en-US" sz="1600" b="0" dirty="0">
              <a:solidFill>
                <a:srgbClr val="CCCCCC"/>
              </a:solidFill>
              <a:effectLst/>
              <a:latin typeface="Bogle Black" panose="020B0503020203060203"/>
            </a:endParaRPr>
          </a:p>
          <a:p>
            <a:pPr>
              <a:lnSpc>
                <a:spcPts val="1425"/>
              </a:lnSpc>
            </a:pPr>
            <a:r>
              <a:rPr lang="en-US" sz="1600" b="0" dirty="0">
                <a:solidFill>
                  <a:srgbClr val="CCCCCC"/>
                </a:solidFill>
                <a:effectLst/>
                <a:latin typeface="Bogle Black" panose="020B0503020203060203"/>
              </a:rPr>
              <a:t>Cluster 0:Implement loyalty programs and targeted promotions to encourage repeat purchases and increase sales.</a:t>
            </a:r>
          </a:p>
          <a:p>
            <a:pPr>
              <a:lnSpc>
                <a:spcPts val="1425"/>
              </a:lnSpc>
            </a:pPr>
            <a:r>
              <a:rPr lang="en-US" sz="1600" b="0" dirty="0">
                <a:solidFill>
                  <a:srgbClr val="CCCCCC"/>
                </a:solidFill>
                <a:effectLst/>
                <a:latin typeface="Bogle Black" panose="020B0503020203060203"/>
              </a:rPr>
              <a:t>Cluster 1:Utilize personalized rewards, exclusive offers, and cross-selling to maximize sales and keep these high-value customers engaged.</a:t>
            </a:r>
          </a:p>
          <a:p>
            <a:pPr>
              <a:lnSpc>
                <a:spcPts val="1425"/>
              </a:lnSpc>
            </a:pPr>
            <a:r>
              <a:rPr lang="en-US" sz="1600" b="0" dirty="0">
                <a:solidFill>
                  <a:srgbClr val="CCCCCC"/>
                </a:solidFill>
                <a:effectLst/>
                <a:latin typeface="Bogle Black" panose="020B0503020203060203"/>
              </a:rPr>
              <a:t>Cluster 2:Target Cluster 2 with personalized promotions, loyalty rewards, and re-engagement strategies to boost purchase frequency and increase overall sales.</a:t>
            </a:r>
          </a:p>
          <a:p>
            <a:endParaRPr lang="en-US" sz="1600" dirty="0">
              <a:solidFill>
                <a:srgbClr val="FEFFFF"/>
              </a:solidFill>
              <a:latin typeface="Bogle Black" panose="020B0503020203060203"/>
            </a:endParaRPr>
          </a:p>
        </p:txBody>
      </p:sp>
      <p:sp>
        <p:nvSpPr>
          <p:cNvPr id="7" name="Text Placeholder 1">
            <a:extLst>
              <a:ext uri="{FF2B5EF4-FFF2-40B4-BE49-F238E27FC236}">
                <a16:creationId xmlns:a16="http://schemas.microsoft.com/office/drawing/2014/main" id="{31B00E65-8114-0A85-722B-48139A0379AA}"/>
              </a:ext>
            </a:extLst>
          </p:cNvPr>
          <p:cNvSpPr txBox="1">
            <a:spLocks/>
          </p:cNvSpPr>
          <p:nvPr/>
        </p:nvSpPr>
        <p:spPr>
          <a:xfrm>
            <a:off x="117950" y="228600"/>
            <a:ext cx="5956586" cy="8382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b="0" dirty="0">
                <a:solidFill>
                  <a:srgbClr val="FFC31F"/>
                </a:solidFill>
                <a:effectLst/>
                <a:latin typeface="Consolas" panose="020B0609020204030204" pitchFamily="49" charset="0"/>
              </a:rPr>
              <a:t>Plot 8:Customer segmentation based on Purchase history</a:t>
            </a:r>
          </a:p>
        </p:txBody>
      </p:sp>
      <p:sp>
        <p:nvSpPr>
          <p:cNvPr id="5" name="TextBox 4">
            <a:extLst>
              <a:ext uri="{FF2B5EF4-FFF2-40B4-BE49-F238E27FC236}">
                <a16:creationId xmlns:a16="http://schemas.microsoft.com/office/drawing/2014/main" id="{6D032415-A62C-FAEE-77F7-EC15E0EDD3E1}"/>
              </a:ext>
            </a:extLst>
          </p:cNvPr>
          <p:cNvSpPr txBox="1"/>
          <p:nvPr/>
        </p:nvSpPr>
        <p:spPr>
          <a:xfrm>
            <a:off x="11804904" y="6483096"/>
            <a:ext cx="256802" cy="261610"/>
          </a:xfrm>
          <a:prstGeom prst="rect">
            <a:avLst/>
          </a:prstGeom>
          <a:noFill/>
        </p:spPr>
        <p:txBody>
          <a:bodyPr wrap="none" rtlCol="0">
            <a:spAutoFit/>
          </a:bodyPr>
          <a:lstStyle/>
          <a:p>
            <a:r>
              <a:rPr lang="en-US" sz="1050">
                <a:solidFill>
                  <a:srgbClr val="FEFFFF"/>
                </a:solidFill>
                <a:latin typeface="Bogle" panose="020B0503020203060203"/>
              </a:rPr>
              <a:t>4</a:t>
            </a:r>
          </a:p>
        </p:txBody>
      </p:sp>
      <p:sp>
        <p:nvSpPr>
          <p:cNvPr id="4" name="Picture Placeholder 3">
            <a:extLst>
              <a:ext uri="{FF2B5EF4-FFF2-40B4-BE49-F238E27FC236}">
                <a16:creationId xmlns:a16="http://schemas.microsoft.com/office/drawing/2014/main" id="{EBCE654F-2A5A-654E-B9D8-7ED4E4CA8187}"/>
              </a:ext>
            </a:extLst>
          </p:cNvPr>
          <p:cNvSpPr>
            <a:spLocks noGrp="1"/>
          </p:cNvSpPr>
          <p:nvPr>
            <p:ph type="pic" sz="quarter" idx="11"/>
          </p:nvPr>
        </p:nvSpPr>
        <p:spPr/>
        <p:txBody>
          <a:bodyPr/>
          <a:lstStyle/>
          <a:p>
            <a:endParaRPr lang="en-US"/>
          </a:p>
        </p:txBody>
      </p:sp>
      <p:pic>
        <p:nvPicPr>
          <p:cNvPr id="8" name="Picture 7">
            <a:extLst>
              <a:ext uri="{FF2B5EF4-FFF2-40B4-BE49-F238E27FC236}">
                <a16:creationId xmlns:a16="http://schemas.microsoft.com/office/drawing/2014/main" id="{6734D362-A47F-7A81-A539-F3A17A7A2A96}"/>
              </a:ext>
            </a:extLst>
          </p:cNvPr>
          <p:cNvPicPr>
            <a:picLocks noChangeAspect="1"/>
          </p:cNvPicPr>
          <p:nvPr/>
        </p:nvPicPr>
        <p:blipFill>
          <a:blip r:embed="rId2"/>
          <a:stretch>
            <a:fillRect/>
          </a:stretch>
        </p:blipFill>
        <p:spPr>
          <a:xfrm>
            <a:off x="6094411" y="113294"/>
            <a:ext cx="6094414" cy="6516106"/>
          </a:xfrm>
          <a:prstGeom prst="rect">
            <a:avLst/>
          </a:prstGeom>
        </p:spPr>
      </p:pic>
    </p:spTree>
    <p:extLst>
      <p:ext uri="{BB962C8B-B14F-4D97-AF65-F5344CB8AC3E}">
        <p14:creationId xmlns:p14="http://schemas.microsoft.com/office/powerpoint/2010/main" val="4721072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E275A-6E9C-6331-A95B-49AD15C8137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DACB86C-8566-5D38-E55E-7E138A0D5AEC}"/>
              </a:ext>
            </a:extLst>
          </p:cNvPr>
          <p:cNvSpPr>
            <a:spLocks noGrp="1"/>
          </p:cNvSpPr>
          <p:nvPr>
            <p:ph type="body" sz="quarter" idx="10"/>
          </p:nvPr>
        </p:nvSpPr>
        <p:spPr>
          <a:xfrm>
            <a:off x="256032" y="1143000"/>
            <a:ext cx="5726760" cy="5486400"/>
          </a:xfrm>
        </p:spPr>
        <p:txBody>
          <a:bodyPr>
            <a:noAutofit/>
          </a:bodyPr>
          <a:lstStyle/>
          <a:p>
            <a:pPr>
              <a:lnSpc>
                <a:spcPts val="1425"/>
              </a:lnSpc>
            </a:pPr>
            <a:r>
              <a:rPr lang="en-US" sz="1400" b="0" dirty="0">
                <a:solidFill>
                  <a:srgbClr val="FEFFFF"/>
                </a:solidFill>
                <a:effectLst/>
                <a:latin typeface="Bogle Black" panose="020B0503020203060203"/>
              </a:rPr>
              <a:t>Insights:</a:t>
            </a:r>
          </a:p>
          <a:p>
            <a:pPr>
              <a:lnSpc>
                <a:spcPts val="1425"/>
              </a:lnSpc>
            </a:pPr>
            <a:r>
              <a:rPr lang="en-US" sz="1400" b="0" dirty="0">
                <a:solidFill>
                  <a:srgbClr val="FEFFFF"/>
                </a:solidFill>
                <a:effectLst/>
                <a:latin typeface="Bogle Black" panose="020B0503020203060203"/>
              </a:rPr>
              <a:t>Cluster 0:Customers are somewhat active with a moderate amount of sales. They have the highest mean recency, indicating they made purchases recently.</a:t>
            </a:r>
          </a:p>
          <a:p>
            <a:pPr>
              <a:lnSpc>
                <a:spcPts val="1425"/>
              </a:lnSpc>
            </a:pPr>
            <a:r>
              <a:rPr lang="en-US" sz="1400" b="0" dirty="0">
                <a:solidFill>
                  <a:srgbClr val="FEFFFF"/>
                </a:solidFill>
                <a:effectLst/>
                <a:latin typeface="Bogle Black" panose="020B0503020203060203"/>
              </a:rPr>
              <a:t>Cluster 1 : Customers have a very recent recency and high frequency of purchases, contributing the second-highest monetary value.</a:t>
            </a:r>
          </a:p>
          <a:p>
            <a:pPr>
              <a:lnSpc>
                <a:spcPts val="1425"/>
              </a:lnSpc>
            </a:pPr>
            <a:r>
              <a:rPr lang="en-US" sz="1400" b="0" dirty="0">
                <a:solidFill>
                  <a:srgbClr val="FEFFFF"/>
                </a:solidFill>
                <a:effectLst/>
                <a:latin typeface="Bogle Black" panose="020B0503020203060203"/>
              </a:rPr>
              <a:t>Cluster 2 : It represents the highest monetary value, though the frequency is slightly lower than Cluster 1. They are highly engaged and have a very recent purchase behavior.</a:t>
            </a:r>
          </a:p>
          <a:p>
            <a:pPr>
              <a:lnSpc>
                <a:spcPts val="1425"/>
              </a:lnSpc>
            </a:pPr>
            <a:r>
              <a:rPr lang="en-US" sz="1400" b="0" dirty="0">
                <a:solidFill>
                  <a:srgbClr val="FEFFFF"/>
                </a:solidFill>
                <a:effectLst/>
                <a:latin typeface="Bogle Black" panose="020B0503020203060203"/>
              </a:rPr>
              <a:t>Cluster 3: It is slightly less active than other clusters in terms of frequency and sales but still contributes moderately in both.</a:t>
            </a:r>
          </a:p>
          <a:p>
            <a:endParaRPr lang="en-US" sz="1400" dirty="0">
              <a:solidFill>
                <a:srgbClr val="FEFFFF"/>
              </a:solidFill>
              <a:latin typeface="Bogle Black" panose="020B0503020203060203"/>
            </a:endParaRPr>
          </a:p>
          <a:p>
            <a:pPr marL="0" marR="0" lvl="0" indent="0" algn="l" defTabSz="914400" rtl="0" eaLnBrk="0" fontAlgn="base" latinLnBrk="0" hangingPunct="0">
              <a:lnSpc>
                <a:spcPct val="100000"/>
              </a:lnSpc>
              <a:spcBef>
                <a:spcPct val="0"/>
              </a:spcBef>
              <a:spcAft>
                <a:spcPct val="0"/>
              </a:spcAft>
              <a:buClrTx/>
              <a:buSzTx/>
              <a:tabLst/>
            </a:pPr>
            <a:r>
              <a:rPr lang="en-US" sz="1400" b="0" dirty="0">
                <a:solidFill>
                  <a:srgbClr val="FEFFFF"/>
                </a:solidFill>
                <a:effectLst/>
                <a:latin typeface="Bogle Black" panose="020B0503020203060203"/>
              </a:rPr>
              <a:t>Recommendations: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rgbClr val="FEFFFF"/>
              </a:solidFill>
              <a:latin typeface="Bogle Black" panose="020B0503020203060203"/>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rgbClr val="FEFFFF"/>
                </a:solidFill>
                <a:effectLst/>
                <a:latin typeface="Bogle Black" panose="020B0503020203060203"/>
              </a:rPr>
              <a:t>Cluster 0</a:t>
            </a:r>
            <a:r>
              <a:rPr kumimoji="0" lang="en-US" altLang="en-US" sz="1400" b="0" i="0" u="none" strike="noStrike" cap="none" normalizeH="0" baseline="0" dirty="0">
                <a:ln>
                  <a:noFill/>
                </a:ln>
                <a:solidFill>
                  <a:srgbClr val="FEFFFF"/>
                </a:solidFill>
                <a:effectLst/>
                <a:latin typeface="Bogle Black" panose="020B0503020203060203"/>
              </a:rPr>
              <a:t>: Re-engage with personalized offers, reminders, and loyalty rewards.</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rgbClr val="FEFFFF"/>
                </a:solidFill>
                <a:effectLst/>
                <a:latin typeface="Bogle Black" panose="020B0503020203060203"/>
              </a:rPr>
              <a:t>Cluster 1</a:t>
            </a:r>
            <a:r>
              <a:rPr kumimoji="0" lang="en-US" altLang="en-US" sz="1400" b="0" i="0" u="none" strike="noStrike" cap="none" normalizeH="0" baseline="0" dirty="0">
                <a:ln>
                  <a:noFill/>
                </a:ln>
                <a:solidFill>
                  <a:srgbClr val="FEFFFF"/>
                </a:solidFill>
                <a:effectLst/>
                <a:latin typeface="Bogle Black" panose="020B0503020203060203"/>
              </a:rPr>
              <a:t>: Strengthen loyalty with exclusive deals, VIP perks, and tailored recommendations.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rgbClr val="FEFFFF"/>
                </a:solidFill>
                <a:effectLst/>
                <a:latin typeface="Bogle Black" panose="020B0503020203060203"/>
              </a:rPr>
              <a:t>Cluster 2</a:t>
            </a:r>
            <a:r>
              <a:rPr kumimoji="0" lang="en-US" altLang="en-US" sz="1400" b="0" i="0" u="none" strike="noStrike" cap="none" normalizeH="0" baseline="0" dirty="0">
                <a:ln>
                  <a:noFill/>
                </a:ln>
                <a:solidFill>
                  <a:srgbClr val="FEFFFF"/>
                </a:solidFill>
                <a:effectLst/>
                <a:latin typeface="Bogle Black" panose="020B0503020203060203"/>
              </a:rPr>
              <a:t>: Retain high-value customers with premium services, upselling, and referral incentives.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rgbClr val="FEFFFF"/>
                </a:solidFill>
                <a:effectLst/>
                <a:latin typeface="Bogle Black" panose="020B0503020203060203"/>
              </a:rPr>
              <a:t>Cluster 3</a:t>
            </a:r>
            <a:r>
              <a:rPr kumimoji="0" lang="en-US" altLang="en-US" sz="1400" b="0" i="0" u="none" strike="noStrike" cap="none" normalizeH="0" baseline="0" dirty="0">
                <a:ln>
                  <a:noFill/>
                </a:ln>
                <a:solidFill>
                  <a:srgbClr val="FEFFFF"/>
                </a:solidFill>
                <a:effectLst/>
                <a:latin typeface="Bogle Black" panose="020B0503020203060203"/>
              </a:rPr>
              <a:t>: Boost purchase frequency with targeted promotions, discounts, and repurchase reminders. </a:t>
            </a:r>
          </a:p>
          <a:p>
            <a:pPr>
              <a:lnSpc>
                <a:spcPts val="1425"/>
              </a:lnSpc>
            </a:pPr>
            <a:endParaRPr lang="en-US" sz="1400" b="0" dirty="0">
              <a:solidFill>
                <a:srgbClr val="FEFFFF"/>
              </a:solidFill>
              <a:effectLst/>
              <a:latin typeface="Bogle Black" panose="020B0503020203060203"/>
            </a:endParaRPr>
          </a:p>
          <a:p>
            <a:endParaRPr lang="en-US" sz="1400" dirty="0">
              <a:solidFill>
                <a:srgbClr val="FEFFFF"/>
              </a:solidFill>
              <a:latin typeface="Bogle Black" panose="020B0503020203060203"/>
            </a:endParaRPr>
          </a:p>
        </p:txBody>
      </p:sp>
      <p:sp>
        <p:nvSpPr>
          <p:cNvPr id="7" name="Text Placeholder 1">
            <a:extLst>
              <a:ext uri="{FF2B5EF4-FFF2-40B4-BE49-F238E27FC236}">
                <a16:creationId xmlns:a16="http://schemas.microsoft.com/office/drawing/2014/main" id="{040445E3-ECC4-E23C-D391-1905E6DB0684}"/>
              </a:ext>
            </a:extLst>
          </p:cNvPr>
          <p:cNvSpPr txBox="1">
            <a:spLocks/>
          </p:cNvSpPr>
          <p:nvPr/>
        </p:nvSpPr>
        <p:spPr>
          <a:xfrm>
            <a:off x="117950" y="228600"/>
            <a:ext cx="5956586" cy="8382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b="0" dirty="0">
                <a:solidFill>
                  <a:srgbClr val="FFC31F"/>
                </a:solidFill>
                <a:effectLst/>
                <a:latin typeface="Consolas" panose="020B0609020204030204" pitchFamily="49" charset="0"/>
              </a:rPr>
              <a:t>Plot 8:Customer segmentation based on Purchase history</a:t>
            </a:r>
          </a:p>
        </p:txBody>
      </p:sp>
      <p:sp>
        <p:nvSpPr>
          <p:cNvPr id="5" name="TextBox 4">
            <a:extLst>
              <a:ext uri="{FF2B5EF4-FFF2-40B4-BE49-F238E27FC236}">
                <a16:creationId xmlns:a16="http://schemas.microsoft.com/office/drawing/2014/main" id="{09AA0C80-3A3D-439B-C6A3-A54C2C626EA0}"/>
              </a:ext>
            </a:extLst>
          </p:cNvPr>
          <p:cNvSpPr txBox="1"/>
          <p:nvPr/>
        </p:nvSpPr>
        <p:spPr>
          <a:xfrm>
            <a:off x="11804904" y="6483096"/>
            <a:ext cx="256802" cy="261610"/>
          </a:xfrm>
          <a:prstGeom prst="rect">
            <a:avLst/>
          </a:prstGeom>
          <a:noFill/>
        </p:spPr>
        <p:txBody>
          <a:bodyPr wrap="none" rtlCol="0">
            <a:spAutoFit/>
          </a:bodyPr>
          <a:lstStyle/>
          <a:p>
            <a:r>
              <a:rPr lang="en-US" sz="1050">
                <a:solidFill>
                  <a:srgbClr val="FEFFFF"/>
                </a:solidFill>
                <a:latin typeface="Bogle" panose="020B0503020203060203"/>
              </a:rPr>
              <a:t>4</a:t>
            </a:r>
          </a:p>
        </p:txBody>
      </p:sp>
      <p:sp>
        <p:nvSpPr>
          <p:cNvPr id="4" name="Picture Placeholder 3">
            <a:extLst>
              <a:ext uri="{FF2B5EF4-FFF2-40B4-BE49-F238E27FC236}">
                <a16:creationId xmlns:a16="http://schemas.microsoft.com/office/drawing/2014/main" id="{491725EC-0E70-FC72-59BD-E1688FD6F5C7}"/>
              </a:ext>
            </a:extLst>
          </p:cNvPr>
          <p:cNvSpPr>
            <a:spLocks noGrp="1"/>
          </p:cNvSpPr>
          <p:nvPr>
            <p:ph type="pic" sz="quarter" idx="11"/>
          </p:nvPr>
        </p:nvSpPr>
        <p:spPr/>
        <p:txBody>
          <a:bodyPr/>
          <a:lstStyle/>
          <a:p>
            <a:endParaRPr lang="en-US"/>
          </a:p>
        </p:txBody>
      </p:sp>
      <p:pic>
        <p:nvPicPr>
          <p:cNvPr id="6" name="Picture 5">
            <a:extLst>
              <a:ext uri="{FF2B5EF4-FFF2-40B4-BE49-F238E27FC236}">
                <a16:creationId xmlns:a16="http://schemas.microsoft.com/office/drawing/2014/main" id="{D596EC13-9A49-FE62-EF73-6F35D02B060D}"/>
              </a:ext>
            </a:extLst>
          </p:cNvPr>
          <p:cNvPicPr>
            <a:picLocks noChangeAspect="1"/>
          </p:cNvPicPr>
          <p:nvPr/>
        </p:nvPicPr>
        <p:blipFill>
          <a:blip r:embed="rId2"/>
          <a:stretch>
            <a:fillRect/>
          </a:stretch>
        </p:blipFill>
        <p:spPr>
          <a:xfrm>
            <a:off x="5937261" y="113294"/>
            <a:ext cx="6126480" cy="6631412"/>
          </a:xfrm>
          <a:prstGeom prst="rect">
            <a:avLst/>
          </a:prstGeom>
        </p:spPr>
      </p:pic>
    </p:spTree>
    <p:extLst>
      <p:ext uri="{BB962C8B-B14F-4D97-AF65-F5344CB8AC3E}">
        <p14:creationId xmlns:p14="http://schemas.microsoft.com/office/powerpoint/2010/main" val="363691214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E646273-EE50-AD38-726F-D58E66E940EC}"/>
              </a:ext>
            </a:extLst>
          </p:cNvPr>
          <p:cNvSpPr>
            <a:spLocks noGrp="1" noChangeArrowheads="1"/>
          </p:cNvSpPr>
          <p:nvPr>
            <p:ph type="body" sz="quarter" idx="10"/>
          </p:nvPr>
        </p:nvSpPr>
        <p:spPr bwMode="auto">
          <a:xfrm>
            <a:off x="531813" y="717361"/>
            <a:ext cx="9398727" cy="5423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200000"/>
              </a:lnSpc>
              <a:spcBef>
                <a:spcPct val="0"/>
              </a:spcBef>
              <a:spcAft>
                <a:spcPct val="0"/>
              </a:spcAft>
            </a:pPr>
            <a:r>
              <a:rPr kumimoji="0" lang="en-US" altLang="en-US" sz="3200" i="0" u="none" strike="noStrike" cap="none" normalizeH="0" baseline="0" dirty="0">
                <a:ln>
                  <a:noFill/>
                </a:ln>
                <a:solidFill>
                  <a:srgbClr val="FFC31F"/>
                </a:solidFill>
                <a:effectLst/>
                <a:latin typeface="Arial" panose="020B0604020202020204" pitchFamily="34" charset="0"/>
              </a:rPr>
              <a:t>Recommendations</a:t>
            </a:r>
          </a:p>
          <a:p>
            <a:pPr marL="285750" marR="0" lvl="0" indent="-285750"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latin typeface="Arial" panose="020B0604020202020204" pitchFamily="34" charset="0"/>
              </a:rPr>
              <a:t>Improve targeting strategies to increase engagement across all customer age groups.</a:t>
            </a:r>
          </a:p>
          <a:p>
            <a:pPr marL="285750" marR="0" lvl="0" indent="-285750"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latin typeface="Arial" panose="020B0604020202020204" pitchFamily="34" charset="0"/>
              </a:rPr>
              <a:t>Strengthen marketing efforts around the most profitable product categories.</a:t>
            </a:r>
          </a:p>
          <a:p>
            <a:pPr marL="285750" marR="0" lvl="0" indent="-285750"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latin typeface="Arial" panose="020B0604020202020204" pitchFamily="34" charset="0"/>
              </a:rPr>
              <a:t>Optimize product pricing and promotions to improve overall profit margins.</a:t>
            </a:r>
          </a:p>
          <a:p>
            <a:pPr marL="285750" marR="0" lvl="0" indent="-285750"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latin typeface="Arial" panose="020B0604020202020204" pitchFamily="34" charset="0"/>
              </a:rPr>
              <a:t>Leverage seasonal trends to plan targeted campaigns and promotions.</a:t>
            </a:r>
          </a:p>
          <a:p>
            <a:pPr marL="285750" marR="0" lvl="0" indent="-285750"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latin typeface="Arial" panose="020B0604020202020204" pitchFamily="34" charset="0"/>
              </a:rPr>
              <a:t>Increase customer retention through personalized and value-driven loyalty programs.</a:t>
            </a:r>
          </a:p>
          <a:p>
            <a:pPr marL="285750" marR="0" lvl="0" indent="-285750"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latin typeface="Arial" panose="020B0604020202020204" pitchFamily="34" charset="0"/>
              </a:rPr>
              <a:t>Use geographic insights to tailor regional marketing and optimize distribution strategies.</a:t>
            </a:r>
          </a:p>
          <a:p>
            <a:pPr marL="285750" marR="0" lvl="0" indent="-285750"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latin typeface="Arial" panose="020B0604020202020204" pitchFamily="34" charset="0"/>
              </a:rPr>
              <a:t>Monitor customer buying frequency to create more opportunities for repeat sales.</a:t>
            </a:r>
          </a:p>
          <a:p>
            <a:pPr marL="285750" marR="0" lvl="0" indent="-285750"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latin typeface="Arial" panose="020B0604020202020204" pitchFamily="34" charset="0"/>
              </a:rPr>
              <a:t>Streamline inventory management and shipping costs to maximize profitability. </a:t>
            </a:r>
          </a:p>
        </p:txBody>
      </p:sp>
    </p:spTree>
    <p:extLst>
      <p:ext uri="{BB962C8B-B14F-4D97-AF65-F5344CB8AC3E}">
        <p14:creationId xmlns:p14="http://schemas.microsoft.com/office/powerpoint/2010/main" val="1859755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logo of a company&#10;&#10;Description automatically generated">
            <a:extLst>
              <a:ext uri="{FF2B5EF4-FFF2-40B4-BE49-F238E27FC236}">
                <a16:creationId xmlns:a16="http://schemas.microsoft.com/office/drawing/2014/main" id="{5BF22FB0-D321-DF46-F54C-BFF1A82C7F0F}"/>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5567" r="5567"/>
          <a:stretch>
            <a:fillRect/>
          </a:stretch>
        </p:blipFill>
        <p:spPr>
          <a:xfrm>
            <a:off x="0" y="0"/>
            <a:ext cx="6094413" cy="6858000"/>
          </a:xfrm>
        </p:spPr>
      </p:pic>
      <p:sp>
        <p:nvSpPr>
          <p:cNvPr id="7" name="Text Placeholder 6">
            <a:extLst>
              <a:ext uri="{FF2B5EF4-FFF2-40B4-BE49-F238E27FC236}">
                <a16:creationId xmlns:a16="http://schemas.microsoft.com/office/drawing/2014/main" id="{5AADEFF2-2575-3592-54CA-73A01CBCA525}"/>
              </a:ext>
            </a:extLst>
          </p:cNvPr>
          <p:cNvSpPr>
            <a:spLocks noGrp="1"/>
          </p:cNvSpPr>
          <p:nvPr>
            <p:ph type="body" sz="quarter" idx="10"/>
          </p:nvPr>
        </p:nvSpPr>
        <p:spPr>
          <a:xfrm>
            <a:off x="6704012" y="1128382"/>
            <a:ext cx="4926878" cy="2292928"/>
          </a:xfrm>
        </p:spPr>
        <p:txBody>
          <a:bodyPr anchor="ctr">
            <a:normAutofit/>
          </a:bodyPr>
          <a:lstStyle/>
          <a:p>
            <a:r>
              <a:rPr lang="en-US" dirty="0"/>
              <a:t>References</a:t>
            </a:r>
          </a:p>
        </p:txBody>
      </p:sp>
      <p:sp>
        <p:nvSpPr>
          <p:cNvPr id="8" name="Text Placeholder 7">
            <a:extLst>
              <a:ext uri="{FF2B5EF4-FFF2-40B4-BE49-F238E27FC236}">
                <a16:creationId xmlns:a16="http://schemas.microsoft.com/office/drawing/2014/main" id="{3B4F04E3-CC03-0DB1-51FA-D18AFFD3CCF2}"/>
              </a:ext>
            </a:extLst>
          </p:cNvPr>
          <p:cNvSpPr>
            <a:spLocks noGrp="1"/>
          </p:cNvSpPr>
          <p:nvPr>
            <p:ph type="body" sz="quarter" idx="11"/>
          </p:nvPr>
        </p:nvSpPr>
        <p:spPr>
          <a:xfrm>
            <a:off x="6704012" y="3733800"/>
            <a:ext cx="4926878" cy="2311978"/>
          </a:xfrm>
        </p:spPr>
        <p:txBody>
          <a:bodyPr anchor="t">
            <a:normAutofit/>
          </a:bodyPr>
          <a:lstStyle/>
          <a:p>
            <a:pPr>
              <a:lnSpc>
                <a:spcPct val="110000"/>
              </a:lnSpc>
            </a:pPr>
            <a:r>
              <a:rPr lang="en-US" sz="1100" u="sng" kern="100" dirty="0">
                <a:effectLst/>
                <a:hlinkClick r:id="rId3"/>
              </a:rPr>
              <a:t>Walmart – Wikipedia</a:t>
            </a:r>
            <a:endParaRPr lang="en-US" sz="1100" u="sng" kern="100" dirty="0">
              <a:effectLst/>
            </a:endParaRPr>
          </a:p>
          <a:p>
            <a:pPr>
              <a:lnSpc>
                <a:spcPct val="110000"/>
              </a:lnSpc>
            </a:pPr>
            <a:r>
              <a:rPr lang="en-US" sz="1100" u="sng" kern="100" dirty="0">
                <a:effectLst/>
                <a:hlinkClick r:id="rId4"/>
              </a:rPr>
              <a:t>https://panmore.com/walmart-vision-mission-statement-intensive-generic-strategies</a:t>
            </a:r>
            <a:endParaRPr lang="en-US" sz="1100" kern="100" dirty="0">
              <a:effectLst/>
            </a:endParaRPr>
          </a:p>
          <a:p>
            <a:pPr>
              <a:lnSpc>
                <a:spcPct val="110000"/>
              </a:lnSpc>
            </a:pPr>
            <a:r>
              <a:rPr lang="en-US" sz="1100" u="sng" kern="100" dirty="0">
                <a:effectLst/>
                <a:hlinkClick r:id="rId5"/>
              </a:rPr>
              <a:t>Walmart Marketing Strategy (2024)</a:t>
            </a:r>
            <a:endParaRPr lang="en-US" sz="1100" kern="100" dirty="0">
              <a:effectLst/>
            </a:endParaRPr>
          </a:p>
          <a:p>
            <a:pPr>
              <a:lnSpc>
                <a:spcPct val="110000"/>
              </a:lnSpc>
            </a:pPr>
            <a:r>
              <a:rPr lang="en-US" sz="1100" u="sng" kern="100" dirty="0">
                <a:effectLst/>
                <a:hlinkClick r:id="rId6"/>
              </a:rPr>
              <a:t>https://businesschronicler.com/competitors/walmart-competitors-analysis/#walmart-competitor-analysis-faqs</a:t>
            </a:r>
            <a:endParaRPr lang="en-US" sz="1100" kern="100" dirty="0">
              <a:effectLst/>
            </a:endParaRPr>
          </a:p>
          <a:p>
            <a:pPr>
              <a:lnSpc>
                <a:spcPct val="110000"/>
              </a:lnSpc>
            </a:pPr>
            <a:r>
              <a:rPr lang="en-US" sz="1100" u="sng" kern="100" dirty="0">
                <a:effectLst/>
                <a:hlinkClick r:id="rId7"/>
              </a:rPr>
              <a:t>https://www.marketing91.com/swot-walmart/</a:t>
            </a:r>
            <a:endParaRPr lang="en-US" sz="1100" kern="100" dirty="0">
              <a:effectLst/>
            </a:endParaRPr>
          </a:p>
          <a:p>
            <a:pPr>
              <a:lnSpc>
                <a:spcPct val="110000"/>
              </a:lnSpc>
            </a:pPr>
            <a:r>
              <a:rPr lang="en-US" sz="1100" dirty="0">
                <a:hlinkClick r:id="rId8"/>
              </a:rPr>
              <a:t>https://www.gliesess.com/marketing-strategy/walmart</a:t>
            </a:r>
            <a:endParaRPr lang="en-US" sz="1100" dirty="0"/>
          </a:p>
          <a:p>
            <a:pPr>
              <a:lnSpc>
                <a:spcPct val="110000"/>
              </a:lnSpc>
            </a:pPr>
            <a:r>
              <a:rPr lang="en-US" sz="1100" u="sng" kern="100" dirty="0">
                <a:effectLst/>
                <a:hlinkClick r:id="rId9"/>
              </a:rPr>
              <a:t>Marketing Strategies, Marketing Mix and STP of Walmart</a:t>
            </a:r>
            <a:endParaRPr lang="en-US" sz="1100" kern="100" dirty="0">
              <a:effectLst/>
            </a:endParaRPr>
          </a:p>
          <a:p>
            <a:pPr marL="0" indent="0">
              <a:lnSpc>
                <a:spcPct val="110000"/>
              </a:lnSpc>
              <a:buNone/>
            </a:pPr>
            <a:endParaRPr lang="en-US" sz="1100" dirty="0"/>
          </a:p>
        </p:txBody>
      </p:sp>
    </p:spTree>
    <p:extLst>
      <p:ext uri="{BB962C8B-B14F-4D97-AF65-F5344CB8AC3E}">
        <p14:creationId xmlns:p14="http://schemas.microsoft.com/office/powerpoint/2010/main" val="2868223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hand drawing a group of people&#10;&#10;Description automatically generated">
            <a:extLst>
              <a:ext uri="{FF2B5EF4-FFF2-40B4-BE49-F238E27FC236}">
                <a16:creationId xmlns:a16="http://schemas.microsoft.com/office/drawing/2014/main" id="{808F81A4-290D-BD82-BF45-F66EC3CB3979}"/>
              </a:ext>
            </a:extLst>
          </p:cNvPr>
          <p:cNvPicPr>
            <a:picLocks noChangeAspect="1"/>
          </p:cNvPicPr>
          <p:nvPr/>
        </p:nvPicPr>
        <p:blipFill>
          <a:blip r:embed="rId2">
            <a:extLst>
              <a:ext uri="{28A0092B-C50C-407E-A947-70E740481C1C}">
                <a14:useLocalDpi xmlns:a14="http://schemas.microsoft.com/office/drawing/2010/main" val="0"/>
              </a:ext>
            </a:extLst>
          </a:blip>
          <a:srcRect l="1"/>
          <a:stretch/>
        </p:blipFill>
        <p:spPr>
          <a:xfrm>
            <a:off x="20" y="871"/>
            <a:ext cx="12188802" cy="6856236"/>
          </a:xfrm>
          <a:prstGeom prst="rect">
            <a:avLst/>
          </a:prstGeom>
        </p:spPr>
      </p:pic>
      <p:sp>
        <p:nvSpPr>
          <p:cNvPr id="6" name="Rectangle 5">
            <a:extLst>
              <a:ext uri="{FF2B5EF4-FFF2-40B4-BE49-F238E27FC236}">
                <a16:creationId xmlns:a16="http://schemas.microsoft.com/office/drawing/2014/main" id="{8122E07B-0802-9C3A-42B3-05A830EDFA7D}"/>
              </a:ext>
            </a:extLst>
          </p:cNvPr>
          <p:cNvSpPr/>
          <p:nvPr/>
        </p:nvSpPr>
        <p:spPr>
          <a:xfrm>
            <a:off x="643298" y="644192"/>
            <a:ext cx="5451109" cy="3568313"/>
          </a:xfrm>
          <a:prstGeom prst="rect">
            <a:avLst/>
          </a:prstGeom>
        </p:spPr>
        <p:txBody>
          <a:bodyPr vert="horz" lIns="91416" tIns="45708" rIns="91416" bIns="45708" rtlCol="0" anchor="t">
            <a:normAutofit/>
          </a:bodyPr>
          <a:lstStyle/>
          <a:p>
            <a:pPr>
              <a:lnSpc>
                <a:spcPct val="90000"/>
              </a:lnSpc>
              <a:spcBef>
                <a:spcPct val="0"/>
              </a:spcBef>
              <a:spcAft>
                <a:spcPts val="600"/>
              </a:spcAft>
            </a:pPr>
            <a:r>
              <a:rPr lang="en-US" sz="5198" b="1" dirty="0">
                <a:ln w="22225">
                  <a:solidFill>
                    <a:schemeClr val="accent2"/>
                  </a:solidFill>
                  <a:prstDash val="solid"/>
                </a:ln>
                <a:solidFill>
                  <a:srgbClr val="FFFFFF"/>
                </a:solidFill>
                <a:latin typeface="+mj-lt"/>
                <a:ea typeface="+mj-ea"/>
                <a:cs typeface="+mj-cs"/>
              </a:rPr>
              <a:t>THANK YOU</a:t>
            </a:r>
          </a:p>
        </p:txBody>
      </p:sp>
      <p:pic>
        <p:nvPicPr>
          <p:cNvPr id="2" name="Picture 1">
            <a:extLst>
              <a:ext uri="{FF2B5EF4-FFF2-40B4-BE49-F238E27FC236}">
                <a16:creationId xmlns:a16="http://schemas.microsoft.com/office/drawing/2014/main" id="{9EAC02DE-E416-D1EB-A7A3-B392BF5FB7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3412" y="5943600"/>
            <a:ext cx="2340374" cy="812800"/>
          </a:xfrm>
          <a:prstGeom prst="rect">
            <a:avLst/>
          </a:prstGeom>
        </p:spPr>
      </p:pic>
    </p:spTree>
    <p:extLst>
      <p:ext uri="{BB962C8B-B14F-4D97-AF65-F5344CB8AC3E}">
        <p14:creationId xmlns:p14="http://schemas.microsoft.com/office/powerpoint/2010/main" val="4062251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17F2C-2BCA-0A4A-549D-F331B22B4B0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6A0A319-3117-5812-4C1B-35401C8BC941}"/>
              </a:ext>
            </a:extLst>
          </p:cNvPr>
          <p:cNvSpPr>
            <a:spLocks noGrp="1"/>
          </p:cNvSpPr>
          <p:nvPr>
            <p:ph type="body" sz="quarter" idx="10"/>
          </p:nvPr>
        </p:nvSpPr>
        <p:spPr>
          <a:xfrm>
            <a:off x="531812" y="1143000"/>
            <a:ext cx="4927156" cy="5486400"/>
          </a:xfrm>
        </p:spPr>
        <p:txBody>
          <a:bodyPr>
            <a:normAutofit/>
          </a:bodyPr>
          <a:lstStyle/>
          <a:p>
            <a:pPr marL="285750" indent="-285750">
              <a:lnSpc>
                <a:spcPct val="110000"/>
              </a:lnSpc>
              <a:buFont typeface="Wingdings" panose="05000000000000000000" pitchFamily="2" charset="2"/>
              <a:buChar char="§"/>
            </a:pPr>
            <a:r>
              <a:rPr lang="en-US" sz="1600" b="1" dirty="0">
                <a:solidFill>
                  <a:srgbClr val="FEFFFF"/>
                </a:solidFill>
              </a:rPr>
              <a:t>1962</a:t>
            </a:r>
            <a:r>
              <a:rPr lang="en-US" sz="1600" dirty="0">
                <a:solidFill>
                  <a:srgbClr val="FEFFFF"/>
                </a:solidFill>
              </a:rPr>
              <a:t>: Walmart was founded by Sam Walton and Bud Walton in Rogers, Arkansas, as "Wal-Mart Discount City.“</a:t>
            </a:r>
          </a:p>
          <a:p>
            <a:pPr marL="285750" indent="-285750">
              <a:lnSpc>
                <a:spcPct val="110000"/>
              </a:lnSpc>
              <a:buFont typeface="Wingdings" panose="05000000000000000000" pitchFamily="2" charset="2"/>
              <a:buChar char="§"/>
            </a:pPr>
            <a:r>
              <a:rPr lang="en-US" sz="1600" b="1" dirty="0">
                <a:solidFill>
                  <a:srgbClr val="FEFFFF"/>
                </a:solidFill>
              </a:rPr>
              <a:t>1969</a:t>
            </a:r>
            <a:r>
              <a:rPr lang="en-US" sz="1600" dirty="0">
                <a:solidFill>
                  <a:srgbClr val="FEFFFF"/>
                </a:solidFill>
              </a:rPr>
              <a:t>: Incorporated as "Wal-Mart, Inc.“</a:t>
            </a:r>
          </a:p>
          <a:p>
            <a:pPr marL="285750" indent="-285750">
              <a:lnSpc>
                <a:spcPct val="110000"/>
              </a:lnSpc>
              <a:buFont typeface="Wingdings" panose="05000000000000000000" pitchFamily="2" charset="2"/>
              <a:buChar char="§"/>
            </a:pPr>
            <a:r>
              <a:rPr lang="en-US" sz="1600" b="1" dirty="0">
                <a:solidFill>
                  <a:srgbClr val="FEFFFF"/>
                </a:solidFill>
              </a:rPr>
              <a:t>1970</a:t>
            </a:r>
            <a:r>
              <a:rPr lang="en-US" sz="1600" dirty="0">
                <a:solidFill>
                  <a:srgbClr val="FEFFFF"/>
                </a:solidFill>
              </a:rPr>
              <a:t>: Became "Wal-Mart Stores, Inc."; went public and was listed on the New York Stock Exchange.</a:t>
            </a:r>
          </a:p>
          <a:p>
            <a:pPr marL="285750" indent="-285750">
              <a:lnSpc>
                <a:spcPct val="110000"/>
              </a:lnSpc>
              <a:buFont typeface="Wingdings" panose="05000000000000000000" pitchFamily="2" charset="2"/>
              <a:buChar char="§"/>
            </a:pPr>
            <a:r>
              <a:rPr lang="en-US" sz="1600" b="1" dirty="0">
                <a:solidFill>
                  <a:srgbClr val="FEFFFF"/>
                </a:solidFill>
              </a:rPr>
              <a:t>1980s</a:t>
            </a:r>
            <a:r>
              <a:rPr lang="en-US" sz="1600" dirty="0">
                <a:solidFill>
                  <a:srgbClr val="FEFFFF"/>
                </a:solidFill>
              </a:rPr>
              <a:t>: Expanded nationally, becoming the largest retailer in the USA by 1990..</a:t>
            </a:r>
          </a:p>
          <a:p>
            <a:pPr marL="285750" indent="-285750">
              <a:lnSpc>
                <a:spcPct val="110000"/>
              </a:lnSpc>
              <a:buFont typeface="Wingdings" panose="05000000000000000000" pitchFamily="2" charset="2"/>
              <a:buChar char="§"/>
            </a:pPr>
            <a:r>
              <a:rPr lang="en-US" sz="1600" b="1" dirty="0">
                <a:solidFill>
                  <a:srgbClr val="FEFFFF"/>
                </a:solidFill>
              </a:rPr>
              <a:t>1991</a:t>
            </a:r>
            <a:r>
              <a:rPr lang="en-US" sz="1600" dirty="0">
                <a:solidFill>
                  <a:srgbClr val="FEFFFF"/>
                </a:solidFill>
              </a:rPr>
              <a:t>: Began international expansion with stores in Mexico.</a:t>
            </a:r>
          </a:p>
          <a:p>
            <a:pPr marL="285750" indent="-285750">
              <a:lnSpc>
                <a:spcPct val="110000"/>
              </a:lnSpc>
              <a:buFont typeface="Wingdings" panose="05000000000000000000" pitchFamily="2" charset="2"/>
              <a:buChar char="§"/>
            </a:pPr>
            <a:r>
              <a:rPr lang="en-US" sz="1600" b="1" dirty="0">
                <a:solidFill>
                  <a:srgbClr val="FEFFFF"/>
                </a:solidFill>
              </a:rPr>
              <a:t>2000</a:t>
            </a:r>
            <a:r>
              <a:rPr lang="en-US" sz="1600" dirty="0">
                <a:solidFill>
                  <a:srgbClr val="FEFFFF"/>
                </a:solidFill>
              </a:rPr>
              <a:t>: Entered e-commerce with Walmart.com.</a:t>
            </a:r>
          </a:p>
          <a:p>
            <a:pPr marL="285750" indent="-285750">
              <a:lnSpc>
                <a:spcPct val="110000"/>
              </a:lnSpc>
              <a:buFont typeface="Wingdings" panose="05000000000000000000" pitchFamily="2" charset="2"/>
              <a:buChar char="§"/>
            </a:pPr>
            <a:r>
              <a:rPr lang="en-US" sz="1600" b="1" dirty="0">
                <a:solidFill>
                  <a:srgbClr val="FEFFFF"/>
                </a:solidFill>
              </a:rPr>
              <a:t>2018</a:t>
            </a:r>
            <a:r>
              <a:rPr lang="en-US" sz="1600" dirty="0">
                <a:solidFill>
                  <a:srgbClr val="FEFFFF"/>
                </a:solidFill>
              </a:rPr>
              <a:t>: Renamed "Walmart Inc." to reflect its evolution into a global omnichannel retailer.</a:t>
            </a:r>
          </a:p>
          <a:p>
            <a:pPr marL="285750" indent="-285750">
              <a:lnSpc>
                <a:spcPct val="110000"/>
              </a:lnSpc>
              <a:buFont typeface="Wingdings" panose="05000000000000000000" pitchFamily="2" charset="2"/>
              <a:buChar char="§"/>
            </a:pPr>
            <a:r>
              <a:rPr lang="en-US" sz="1600" b="1" dirty="0">
                <a:solidFill>
                  <a:srgbClr val="FEFFFF"/>
                </a:solidFill>
              </a:rPr>
              <a:t>Present</a:t>
            </a:r>
            <a:r>
              <a:rPr lang="en-US" sz="1600" dirty="0">
                <a:solidFill>
                  <a:srgbClr val="FEFFFF"/>
                </a:solidFill>
              </a:rPr>
              <a:t>: Operates globally, with divisions including Walmart U.S., Walmart International, Sam’s Club, and Global eCommerce.</a:t>
            </a:r>
          </a:p>
        </p:txBody>
      </p:sp>
      <p:pic>
        <p:nvPicPr>
          <p:cNvPr id="6" name="Picture Placeholder 5">
            <a:extLst>
              <a:ext uri="{FF2B5EF4-FFF2-40B4-BE49-F238E27FC236}">
                <a16:creationId xmlns:a16="http://schemas.microsoft.com/office/drawing/2014/main" id="{ABB92A82-B462-EED9-F86C-219FB2F707C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098" r="21098"/>
          <a:stretch>
            <a:fillRect/>
          </a:stretch>
        </p:blipFill>
        <p:spPr/>
      </p:pic>
      <p:sp>
        <p:nvSpPr>
          <p:cNvPr id="7" name="Text Placeholder 1">
            <a:extLst>
              <a:ext uri="{FF2B5EF4-FFF2-40B4-BE49-F238E27FC236}">
                <a16:creationId xmlns:a16="http://schemas.microsoft.com/office/drawing/2014/main" id="{6DB0C2CA-3568-E782-1F6C-0202E4CB9153}"/>
              </a:ext>
            </a:extLst>
          </p:cNvPr>
          <p:cNvSpPr txBox="1">
            <a:spLocks/>
          </p:cNvSpPr>
          <p:nvPr/>
        </p:nvSpPr>
        <p:spPr>
          <a:xfrm>
            <a:off x="117950" y="228600"/>
            <a:ext cx="5956586" cy="1143000"/>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3600" dirty="0">
                <a:solidFill>
                  <a:srgbClr val="FFFF00"/>
                </a:solidFill>
              </a:rPr>
              <a:t>History of Walmart</a:t>
            </a:r>
          </a:p>
        </p:txBody>
      </p:sp>
      <p:pic>
        <p:nvPicPr>
          <p:cNvPr id="8" name="Picture 7">
            <a:extLst>
              <a:ext uri="{FF2B5EF4-FFF2-40B4-BE49-F238E27FC236}">
                <a16:creationId xmlns:a16="http://schemas.microsoft.com/office/drawing/2014/main" id="{411D34C0-A288-3FCA-F765-8ADB59165F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3412" y="5943600"/>
            <a:ext cx="2340374" cy="812800"/>
          </a:xfrm>
          <a:prstGeom prst="rect">
            <a:avLst/>
          </a:prstGeom>
        </p:spPr>
      </p:pic>
    </p:spTree>
    <p:extLst>
      <p:ext uri="{BB962C8B-B14F-4D97-AF65-F5344CB8AC3E}">
        <p14:creationId xmlns:p14="http://schemas.microsoft.com/office/powerpoint/2010/main" val="16595763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6F7B9-402A-B172-B41E-A4E5099C320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5842289-534C-0A35-87BE-19C6F1CF4ECE}"/>
              </a:ext>
            </a:extLst>
          </p:cNvPr>
          <p:cNvSpPr>
            <a:spLocks noGrp="1"/>
          </p:cNvSpPr>
          <p:nvPr>
            <p:ph type="body" sz="quarter" idx="10"/>
          </p:nvPr>
        </p:nvSpPr>
        <p:spPr>
          <a:xfrm>
            <a:off x="531812" y="1143000"/>
            <a:ext cx="4927156" cy="5486400"/>
          </a:xfrm>
        </p:spPr>
        <p:txBody>
          <a:bodyPr>
            <a:normAutofit/>
          </a:bodyPr>
          <a:lstStyle/>
          <a:p>
            <a:r>
              <a:rPr lang="en-US" sz="1800" b="1" dirty="0">
                <a:solidFill>
                  <a:srgbClr val="FEFFFF"/>
                </a:solidFill>
              </a:rPr>
              <a:t>Vision Statement</a:t>
            </a:r>
            <a:r>
              <a:rPr lang="en-US" sz="1800" dirty="0">
                <a:solidFill>
                  <a:srgbClr val="FEFFFF"/>
                </a:solidFill>
              </a:rPr>
              <a:t>:</a:t>
            </a:r>
          </a:p>
          <a:p>
            <a:br>
              <a:rPr lang="en-US" sz="1800" dirty="0">
                <a:solidFill>
                  <a:srgbClr val="FEFFFF"/>
                </a:solidFill>
              </a:rPr>
            </a:br>
            <a:r>
              <a:rPr lang="en-US" sz="1800" i="1" dirty="0">
                <a:solidFill>
                  <a:srgbClr val="FEFFFF"/>
                </a:solidFill>
              </a:rPr>
              <a:t>“To be the destination for customers to save money, no matter how they want to shop.”</a:t>
            </a:r>
          </a:p>
          <a:p>
            <a:br>
              <a:rPr lang="en-US" sz="1800" dirty="0">
                <a:solidFill>
                  <a:srgbClr val="FEFFFF"/>
                </a:solidFill>
              </a:rPr>
            </a:br>
            <a:r>
              <a:rPr lang="en-US" sz="1800" dirty="0">
                <a:solidFill>
                  <a:srgbClr val="FEFFFF"/>
                </a:solidFill>
              </a:rPr>
              <a:t>Walmart envisions providing affordable products to customers across all channels—physical stores, online, and mobile.</a:t>
            </a:r>
          </a:p>
          <a:p>
            <a:endParaRPr lang="en-US" sz="1800" dirty="0">
              <a:solidFill>
                <a:srgbClr val="FEFFFF"/>
              </a:solidFill>
            </a:endParaRPr>
          </a:p>
          <a:p>
            <a:r>
              <a:rPr lang="en-US" sz="1800" b="1" dirty="0">
                <a:solidFill>
                  <a:srgbClr val="FEFFFF"/>
                </a:solidFill>
              </a:rPr>
              <a:t>Mission Statement</a:t>
            </a:r>
            <a:r>
              <a:rPr lang="en-US" sz="1800" dirty="0">
                <a:solidFill>
                  <a:srgbClr val="FEFFFF"/>
                </a:solidFill>
              </a:rPr>
              <a:t>:</a:t>
            </a:r>
          </a:p>
          <a:p>
            <a:br>
              <a:rPr lang="en-US" sz="1800" dirty="0">
                <a:solidFill>
                  <a:srgbClr val="FEFFFF"/>
                </a:solidFill>
              </a:rPr>
            </a:br>
            <a:r>
              <a:rPr lang="en-US" sz="1800" i="1" dirty="0">
                <a:solidFill>
                  <a:srgbClr val="FEFFFF"/>
                </a:solidFill>
              </a:rPr>
              <a:t>“To save people money so they can live better.”</a:t>
            </a:r>
          </a:p>
          <a:p>
            <a:br>
              <a:rPr lang="en-US" sz="1800" dirty="0">
                <a:solidFill>
                  <a:srgbClr val="FEFFFF"/>
                </a:solidFill>
              </a:rPr>
            </a:br>
            <a:r>
              <a:rPr lang="en-US" sz="1800" dirty="0">
                <a:solidFill>
                  <a:srgbClr val="FEFFFF"/>
                </a:solidFill>
              </a:rPr>
              <a:t>Walmart's mission reflects its commitment to offering low prices and improving the quality of life for its customers.</a:t>
            </a:r>
          </a:p>
        </p:txBody>
      </p:sp>
      <p:pic>
        <p:nvPicPr>
          <p:cNvPr id="6" name="Picture Placeholder 5">
            <a:extLst>
              <a:ext uri="{FF2B5EF4-FFF2-40B4-BE49-F238E27FC236}">
                <a16:creationId xmlns:a16="http://schemas.microsoft.com/office/drawing/2014/main" id="{1A8F6B67-1576-3AB7-5D12-C8C3A045CE2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439" r="20439"/>
          <a:stretch/>
        </p:blipFill>
        <p:spPr/>
      </p:pic>
      <p:sp>
        <p:nvSpPr>
          <p:cNvPr id="7" name="Text Placeholder 1">
            <a:extLst>
              <a:ext uri="{FF2B5EF4-FFF2-40B4-BE49-F238E27FC236}">
                <a16:creationId xmlns:a16="http://schemas.microsoft.com/office/drawing/2014/main" id="{455E2A2F-60EF-6CC3-B3B5-FDCB085C249D}"/>
              </a:ext>
            </a:extLst>
          </p:cNvPr>
          <p:cNvSpPr txBox="1">
            <a:spLocks/>
          </p:cNvSpPr>
          <p:nvPr/>
        </p:nvSpPr>
        <p:spPr>
          <a:xfrm>
            <a:off x="117950" y="228600"/>
            <a:ext cx="5956586" cy="1143000"/>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3600" dirty="0">
                <a:solidFill>
                  <a:srgbClr val="FFC31F"/>
                </a:solidFill>
              </a:rPr>
              <a:t>Vision &amp; Mission</a:t>
            </a:r>
          </a:p>
        </p:txBody>
      </p:sp>
      <p:pic>
        <p:nvPicPr>
          <p:cNvPr id="8" name="Picture 7">
            <a:extLst>
              <a:ext uri="{FF2B5EF4-FFF2-40B4-BE49-F238E27FC236}">
                <a16:creationId xmlns:a16="http://schemas.microsoft.com/office/drawing/2014/main" id="{44F6A387-AC52-6108-9589-E3ED54D182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3412" y="5943600"/>
            <a:ext cx="2340374" cy="812800"/>
          </a:xfrm>
          <a:prstGeom prst="rect">
            <a:avLst/>
          </a:prstGeom>
        </p:spPr>
      </p:pic>
      <p:sp>
        <p:nvSpPr>
          <p:cNvPr id="3" name="TextBox 2">
            <a:extLst>
              <a:ext uri="{FF2B5EF4-FFF2-40B4-BE49-F238E27FC236}">
                <a16:creationId xmlns:a16="http://schemas.microsoft.com/office/drawing/2014/main" id="{3911625B-F471-DA3E-18FE-7F5C9484D363}"/>
              </a:ext>
            </a:extLst>
          </p:cNvPr>
          <p:cNvSpPr txBox="1"/>
          <p:nvPr/>
        </p:nvSpPr>
        <p:spPr>
          <a:xfrm>
            <a:off x="6083488" y="6858000"/>
            <a:ext cx="6078914" cy="230832"/>
          </a:xfrm>
          <a:prstGeom prst="rect">
            <a:avLst/>
          </a:prstGeom>
          <a:noFill/>
        </p:spPr>
        <p:txBody>
          <a:bodyPr wrap="square" rtlCol="0">
            <a:spAutoFit/>
          </a:bodyPr>
          <a:lstStyle/>
          <a:p>
            <a:r>
              <a:rPr lang="en-US" sz="900">
                <a:hlinkClick r:id="rId3" tooltip="https://uta.pressbooks.pub/industrialengineeringintro/chapter/organizations-missions-visions-and-values/"/>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3948236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A1F07-2337-C6E1-4E56-767E030EB2B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3407ADE-50E1-A17D-687C-AA9C4E111387}"/>
              </a:ext>
            </a:extLst>
          </p:cNvPr>
          <p:cNvSpPr>
            <a:spLocks noGrp="1"/>
          </p:cNvSpPr>
          <p:nvPr>
            <p:ph type="body" sz="quarter" idx="10"/>
          </p:nvPr>
        </p:nvSpPr>
        <p:spPr>
          <a:xfrm>
            <a:off x="531812" y="1143000"/>
            <a:ext cx="4927156" cy="5486400"/>
          </a:xfrm>
        </p:spPr>
        <p:txBody>
          <a:bodyPr>
            <a:normAutofit/>
          </a:bodyPr>
          <a:lstStyle/>
          <a:p>
            <a:r>
              <a:rPr lang="en-US" sz="1600" b="1" dirty="0">
                <a:solidFill>
                  <a:srgbClr val="FEFFFF"/>
                </a:solidFill>
              </a:rPr>
              <a:t>Goals</a:t>
            </a:r>
            <a:r>
              <a:rPr lang="en-US" sz="1600" dirty="0">
                <a:solidFill>
                  <a:srgbClr val="FEFFFF"/>
                </a:solidFill>
              </a:rPr>
              <a:t>:</a:t>
            </a:r>
          </a:p>
          <a:p>
            <a:pPr marL="285750" indent="-285750">
              <a:buFont typeface="Arial" panose="020B0604020202020204" pitchFamily="34" charset="0"/>
              <a:buChar char="•"/>
            </a:pPr>
            <a:r>
              <a:rPr lang="en-US" sz="1600" b="1" dirty="0">
                <a:solidFill>
                  <a:srgbClr val="FEFFFF"/>
                </a:solidFill>
              </a:rPr>
              <a:t>Customer-Centric Growth</a:t>
            </a:r>
            <a:r>
              <a:rPr lang="en-US" sz="1600" dirty="0">
                <a:solidFill>
                  <a:srgbClr val="FEFFFF"/>
                </a:solidFill>
              </a:rPr>
              <a:t>: Expand its global presence while enhancing customer experiences through omnichannel retailing.</a:t>
            </a:r>
          </a:p>
          <a:p>
            <a:pPr marL="285750" indent="-285750">
              <a:buFont typeface="Arial" panose="020B0604020202020204" pitchFamily="34" charset="0"/>
              <a:buChar char="•"/>
            </a:pPr>
            <a:r>
              <a:rPr lang="en-US" sz="1600" b="1" dirty="0">
                <a:solidFill>
                  <a:srgbClr val="FEFFFF"/>
                </a:solidFill>
              </a:rPr>
              <a:t>Sustainability</a:t>
            </a:r>
            <a:r>
              <a:rPr lang="en-US" sz="1600" dirty="0">
                <a:solidFill>
                  <a:srgbClr val="FEFFFF"/>
                </a:solidFill>
              </a:rPr>
              <a:t>: Reduce its environmental footprint by adopting renewable energy and sustainable sourcing practices.</a:t>
            </a:r>
          </a:p>
          <a:p>
            <a:pPr marL="285750" indent="-285750">
              <a:buFont typeface="Arial" panose="020B0604020202020204" pitchFamily="34" charset="0"/>
              <a:buChar char="•"/>
            </a:pPr>
            <a:r>
              <a:rPr lang="en-US" sz="1600" b="1" dirty="0">
                <a:solidFill>
                  <a:srgbClr val="FEFFFF"/>
                </a:solidFill>
              </a:rPr>
              <a:t>Technological Innovation</a:t>
            </a:r>
            <a:r>
              <a:rPr lang="en-US" sz="1600" dirty="0">
                <a:solidFill>
                  <a:srgbClr val="FEFFFF"/>
                </a:solidFill>
              </a:rPr>
              <a:t>: Leverage advanced technologies like AI and automation to improve supply chain efficiency and personalization.</a:t>
            </a:r>
          </a:p>
          <a:p>
            <a:pPr marL="285750" indent="-285750">
              <a:buFont typeface="Arial" panose="020B0604020202020204" pitchFamily="34" charset="0"/>
              <a:buChar char="•"/>
            </a:pPr>
            <a:r>
              <a:rPr lang="en-US" sz="1600" b="1" dirty="0">
                <a:solidFill>
                  <a:srgbClr val="FEFFFF"/>
                </a:solidFill>
              </a:rPr>
              <a:t>Community Support</a:t>
            </a:r>
            <a:r>
              <a:rPr lang="en-US" sz="1600" dirty="0">
                <a:solidFill>
                  <a:srgbClr val="FEFFFF"/>
                </a:solidFill>
              </a:rPr>
              <a:t>: Strengthen local economies by providing jobs and supporting charitable initiatives.</a:t>
            </a:r>
          </a:p>
          <a:p>
            <a:pPr marL="285750" indent="-285750">
              <a:buFont typeface="Arial" panose="020B0604020202020204" pitchFamily="34" charset="0"/>
              <a:buChar char="•"/>
            </a:pPr>
            <a:r>
              <a:rPr lang="en-US" sz="1600" b="1" dirty="0">
                <a:solidFill>
                  <a:srgbClr val="FEFFFF"/>
                </a:solidFill>
              </a:rPr>
              <a:t>Employee Growth</a:t>
            </a:r>
            <a:r>
              <a:rPr lang="en-US" sz="1600" dirty="0">
                <a:solidFill>
                  <a:srgbClr val="FEFFFF"/>
                </a:solidFill>
              </a:rPr>
              <a:t>: Offer training, education programs, and competitive pay to empower its workforce.</a:t>
            </a:r>
          </a:p>
        </p:txBody>
      </p:sp>
      <p:pic>
        <p:nvPicPr>
          <p:cNvPr id="6" name="Picture Placeholder 5">
            <a:extLst>
              <a:ext uri="{FF2B5EF4-FFF2-40B4-BE49-F238E27FC236}">
                <a16:creationId xmlns:a16="http://schemas.microsoft.com/office/drawing/2014/main" id="{CC3729CC-6D77-65C4-3DF3-E60CE8735F9C}"/>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544" r="14544"/>
          <a:stretch/>
        </p:blipFill>
        <p:spPr/>
      </p:pic>
      <p:sp>
        <p:nvSpPr>
          <p:cNvPr id="7" name="Text Placeholder 1">
            <a:extLst>
              <a:ext uri="{FF2B5EF4-FFF2-40B4-BE49-F238E27FC236}">
                <a16:creationId xmlns:a16="http://schemas.microsoft.com/office/drawing/2014/main" id="{5596FFD0-9B20-FA88-B403-E0BCD6D14DE2}"/>
              </a:ext>
            </a:extLst>
          </p:cNvPr>
          <p:cNvSpPr txBox="1">
            <a:spLocks/>
          </p:cNvSpPr>
          <p:nvPr/>
        </p:nvSpPr>
        <p:spPr>
          <a:xfrm>
            <a:off x="117950" y="228600"/>
            <a:ext cx="5956586" cy="1143000"/>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3600" dirty="0">
                <a:solidFill>
                  <a:srgbClr val="FFC31F"/>
                </a:solidFill>
              </a:rPr>
              <a:t>Goals of Walmart</a:t>
            </a:r>
          </a:p>
        </p:txBody>
      </p:sp>
      <p:pic>
        <p:nvPicPr>
          <p:cNvPr id="8" name="Picture 7">
            <a:extLst>
              <a:ext uri="{FF2B5EF4-FFF2-40B4-BE49-F238E27FC236}">
                <a16:creationId xmlns:a16="http://schemas.microsoft.com/office/drawing/2014/main" id="{38760820-FF73-918B-B85A-CF2A7775D7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3412" y="5943600"/>
            <a:ext cx="2340374" cy="812800"/>
          </a:xfrm>
          <a:prstGeom prst="rect">
            <a:avLst/>
          </a:prstGeom>
        </p:spPr>
      </p:pic>
    </p:spTree>
    <p:extLst>
      <p:ext uri="{BB962C8B-B14F-4D97-AF65-F5344CB8AC3E}">
        <p14:creationId xmlns:p14="http://schemas.microsoft.com/office/powerpoint/2010/main" val="1235327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F837D-A007-1066-ED49-9EE785B358A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F2E36F7-6DC3-AFC6-EC2D-C9952C4D855E}"/>
              </a:ext>
            </a:extLst>
          </p:cNvPr>
          <p:cNvSpPr>
            <a:spLocks noGrp="1"/>
          </p:cNvSpPr>
          <p:nvPr>
            <p:ph type="body" sz="quarter" idx="10"/>
          </p:nvPr>
        </p:nvSpPr>
        <p:spPr>
          <a:xfrm>
            <a:off x="256032" y="1143000"/>
            <a:ext cx="6501272" cy="5486400"/>
          </a:xfrm>
        </p:spPr>
        <p:txBody>
          <a:bodyPr>
            <a:normAutofit lnSpcReduction="10000"/>
          </a:bodyPr>
          <a:lstStyle/>
          <a:p>
            <a:r>
              <a:rPr lang="en-US" sz="1800" b="1" dirty="0">
                <a:solidFill>
                  <a:srgbClr val="FEFFFF"/>
                </a:solidFill>
              </a:rPr>
              <a:t>1. Product</a:t>
            </a:r>
          </a:p>
          <a:p>
            <a:pPr marL="285750" indent="-285750">
              <a:buFont typeface="Arial" panose="020B0604020202020204" pitchFamily="34" charset="0"/>
              <a:buChar char="•"/>
            </a:pPr>
            <a:r>
              <a:rPr lang="en-US" sz="1800" b="1" dirty="0">
                <a:solidFill>
                  <a:srgbClr val="FEFFFF"/>
                </a:solidFill>
              </a:rPr>
              <a:t>Extensive Assortment</a:t>
            </a:r>
            <a:r>
              <a:rPr lang="en-US" sz="1800" dirty="0">
                <a:solidFill>
                  <a:srgbClr val="FEFFFF"/>
                </a:solidFill>
              </a:rPr>
              <a:t>: Offers a wide range of products, including groceries, electronics, apparel, and furniture, providing convenience for customers.</a:t>
            </a:r>
          </a:p>
          <a:p>
            <a:pPr marL="285750" indent="-285750">
              <a:buFont typeface="Arial" panose="020B0604020202020204" pitchFamily="34" charset="0"/>
              <a:buChar char="•"/>
            </a:pPr>
            <a:r>
              <a:rPr lang="en-US" sz="1800" b="1" dirty="0">
                <a:solidFill>
                  <a:srgbClr val="FEFFFF"/>
                </a:solidFill>
              </a:rPr>
              <a:t>Private Label Brands</a:t>
            </a:r>
            <a:r>
              <a:rPr lang="en-US" sz="1800" dirty="0">
                <a:solidFill>
                  <a:srgbClr val="FEFFFF"/>
                </a:solidFill>
              </a:rPr>
              <a:t>: Promotes brands like </a:t>
            </a:r>
            <a:r>
              <a:rPr lang="en-US" sz="1800" i="1" dirty="0">
                <a:solidFill>
                  <a:srgbClr val="FEFFFF"/>
                </a:solidFill>
              </a:rPr>
              <a:t>Great Value</a:t>
            </a:r>
            <a:r>
              <a:rPr lang="en-US" sz="1800" dirty="0">
                <a:solidFill>
                  <a:srgbClr val="FEFFFF"/>
                </a:solidFill>
              </a:rPr>
              <a:t> and </a:t>
            </a:r>
            <a:r>
              <a:rPr lang="en-US" sz="1800" i="1" dirty="0">
                <a:solidFill>
                  <a:srgbClr val="FEFFFF"/>
                </a:solidFill>
              </a:rPr>
              <a:t>Equate</a:t>
            </a:r>
            <a:r>
              <a:rPr lang="en-US" sz="1800" dirty="0">
                <a:solidFill>
                  <a:srgbClr val="FEFFFF"/>
                </a:solidFill>
              </a:rPr>
              <a:t> for quality and affordability, ensuring differentiation and higher profit margins.</a:t>
            </a:r>
          </a:p>
          <a:p>
            <a:pPr marL="285750" indent="-285750">
              <a:buFont typeface="Arial" panose="020B0604020202020204" pitchFamily="34" charset="0"/>
              <a:buChar char="•"/>
            </a:pPr>
            <a:r>
              <a:rPr lang="en-US" sz="1800" b="1" dirty="0">
                <a:solidFill>
                  <a:srgbClr val="FEFFFF"/>
                </a:solidFill>
              </a:rPr>
              <a:t>Exclusive Partnerships</a:t>
            </a:r>
            <a:r>
              <a:rPr lang="en-US" sz="1800" dirty="0">
                <a:solidFill>
                  <a:srgbClr val="FEFFFF"/>
                </a:solidFill>
              </a:rPr>
              <a:t>: Collaborates with brands and celebrities for exclusive product lines, driving customer interest.</a:t>
            </a:r>
          </a:p>
          <a:p>
            <a:pPr marL="285750" indent="-285750">
              <a:buFont typeface="Arial" panose="020B0604020202020204" pitchFamily="34" charset="0"/>
              <a:buChar char="•"/>
            </a:pPr>
            <a:r>
              <a:rPr lang="en-US" sz="1800" b="1" dirty="0">
                <a:solidFill>
                  <a:srgbClr val="FEFFFF"/>
                </a:solidFill>
              </a:rPr>
              <a:t>Sustainability</a:t>
            </a:r>
            <a:r>
              <a:rPr lang="en-US" sz="1800" dirty="0">
                <a:solidFill>
                  <a:srgbClr val="FEFFFF"/>
                </a:solidFill>
              </a:rPr>
              <a:t>: Focuses on eco-friendly products to meet consumer demand for sustainability.</a:t>
            </a:r>
          </a:p>
          <a:p>
            <a:endParaRPr lang="en-US" sz="1800" dirty="0">
              <a:solidFill>
                <a:srgbClr val="FEFFFF"/>
              </a:solidFill>
            </a:endParaRPr>
          </a:p>
          <a:p>
            <a:r>
              <a:rPr lang="en-US" sz="1800" b="1" dirty="0">
                <a:solidFill>
                  <a:srgbClr val="FEFFFF"/>
                </a:solidFill>
              </a:rPr>
              <a:t>2. Price</a:t>
            </a:r>
          </a:p>
          <a:p>
            <a:pPr marL="285750" indent="-285750">
              <a:buFont typeface="Arial" panose="020B0604020202020204" pitchFamily="34" charset="0"/>
              <a:buChar char="•"/>
            </a:pPr>
            <a:r>
              <a:rPr lang="en-US" sz="1800" b="1" dirty="0">
                <a:solidFill>
                  <a:srgbClr val="FEFFFF"/>
                </a:solidFill>
              </a:rPr>
              <a:t>Everyday Low Prices (EDLP)</a:t>
            </a:r>
            <a:r>
              <a:rPr lang="en-US" sz="1800" dirty="0">
                <a:solidFill>
                  <a:srgbClr val="FEFFFF"/>
                </a:solidFill>
              </a:rPr>
              <a:t>: Core strategy leveraging purchasing power and supply chain efficiency.</a:t>
            </a:r>
          </a:p>
          <a:p>
            <a:pPr marL="285750" indent="-285750">
              <a:buFont typeface="Arial" panose="020B0604020202020204" pitchFamily="34" charset="0"/>
              <a:buChar char="•"/>
            </a:pPr>
            <a:r>
              <a:rPr lang="en-US" sz="1800" b="1" dirty="0">
                <a:solidFill>
                  <a:srgbClr val="FEFFFF"/>
                </a:solidFill>
              </a:rPr>
              <a:t>Rollbacks and Promotions</a:t>
            </a:r>
            <a:r>
              <a:rPr lang="en-US" sz="1800" dirty="0">
                <a:solidFill>
                  <a:srgbClr val="FEFFFF"/>
                </a:solidFill>
              </a:rPr>
              <a:t>: Temporary price reductions to encourage immediate purchases.</a:t>
            </a:r>
          </a:p>
          <a:p>
            <a:pPr marL="285750" indent="-285750">
              <a:buFont typeface="Arial" panose="020B0604020202020204" pitchFamily="34" charset="0"/>
              <a:buChar char="•"/>
            </a:pPr>
            <a:r>
              <a:rPr lang="en-US" sz="1800" b="1" dirty="0">
                <a:solidFill>
                  <a:srgbClr val="FEFFFF"/>
                </a:solidFill>
              </a:rPr>
              <a:t>Price Matching</a:t>
            </a:r>
            <a:r>
              <a:rPr lang="en-US" sz="1800" dirty="0">
                <a:solidFill>
                  <a:srgbClr val="FEFFFF"/>
                </a:solidFill>
              </a:rPr>
              <a:t>: Ensures customer confidence by matching competitor prices.</a:t>
            </a:r>
          </a:p>
          <a:p>
            <a:endParaRPr lang="en-US" sz="1600" dirty="0">
              <a:solidFill>
                <a:srgbClr val="FEFFFF"/>
              </a:solidFill>
            </a:endParaRPr>
          </a:p>
        </p:txBody>
      </p:sp>
      <p:pic>
        <p:nvPicPr>
          <p:cNvPr id="6" name="Picture Placeholder 5">
            <a:extLst>
              <a:ext uri="{FF2B5EF4-FFF2-40B4-BE49-F238E27FC236}">
                <a16:creationId xmlns:a16="http://schemas.microsoft.com/office/drawing/2014/main" id="{DD90BA39-83D0-A987-93A2-08234566741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327" r="11327"/>
          <a:stretch/>
        </p:blipFill>
        <p:spPr>
          <a:xfrm>
            <a:off x="7467600" y="0"/>
            <a:ext cx="4694802" cy="6858000"/>
          </a:xfrm>
        </p:spPr>
      </p:pic>
      <p:sp>
        <p:nvSpPr>
          <p:cNvPr id="7" name="Text Placeholder 1">
            <a:extLst>
              <a:ext uri="{FF2B5EF4-FFF2-40B4-BE49-F238E27FC236}">
                <a16:creationId xmlns:a16="http://schemas.microsoft.com/office/drawing/2014/main" id="{1796C4EB-43CB-A1E5-B50E-F6AD3078EBAB}"/>
              </a:ext>
            </a:extLst>
          </p:cNvPr>
          <p:cNvSpPr txBox="1">
            <a:spLocks/>
          </p:cNvSpPr>
          <p:nvPr/>
        </p:nvSpPr>
        <p:spPr>
          <a:xfrm>
            <a:off x="117950" y="228600"/>
            <a:ext cx="5956586" cy="11430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3600" dirty="0">
                <a:solidFill>
                  <a:srgbClr val="FFC31F"/>
                </a:solidFill>
              </a:rPr>
              <a:t>Marketing Mix (4 Ps)</a:t>
            </a:r>
          </a:p>
        </p:txBody>
      </p:sp>
      <p:sp>
        <p:nvSpPr>
          <p:cNvPr id="5" name="TextBox 4">
            <a:extLst>
              <a:ext uri="{FF2B5EF4-FFF2-40B4-BE49-F238E27FC236}">
                <a16:creationId xmlns:a16="http://schemas.microsoft.com/office/drawing/2014/main" id="{29960AC3-BA33-84F5-D0E6-272A80063429}"/>
              </a:ext>
            </a:extLst>
          </p:cNvPr>
          <p:cNvSpPr txBox="1"/>
          <p:nvPr/>
        </p:nvSpPr>
        <p:spPr>
          <a:xfrm>
            <a:off x="11804904" y="6483096"/>
            <a:ext cx="256802" cy="261610"/>
          </a:xfrm>
          <a:prstGeom prst="rect">
            <a:avLst/>
          </a:prstGeom>
          <a:noFill/>
        </p:spPr>
        <p:txBody>
          <a:bodyPr wrap="none" rtlCol="0">
            <a:spAutoFit/>
          </a:bodyPr>
          <a:lstStyle/>
          <a:p>
            <a:r>
              <a:rPr lang="en-US" sz="1050">
                <a:solidFill>
                  <a:srgbClr val="FEFFFF"/>
                </a:solidFill>
                <a:latin typeface="Bogle" panose="020B0503020203060203"/>
              </a:rPr>
              <a:t>4</a:t>
            </a:r>
          </a:p>
        </p:txBody>
      </p:sp>
      <p:pic>
        <p:nvPicPr>
          <p:cNvPr id="8" name="Picture 7">
            <a:extLst>
              <a:ext uri="{FF2B5EF4-FFF2-40B4-BE49-F238E27FC236}">
                <a16:creationId xmlns:a16="http://schemas.microsoft.com/office/drawing/2014/main" id="{6CC1B00B-36A1-69CD-72E5-C689C63CEB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3412" y="5943600"/>
            <a:ext cx="2340374" cy="812800"/>
          </a:xfrm>
          <a:prstGeom prst="rect">
            <a:avLst/>
          </a:prstGeom>
        </p:spPr>
      </p:pic>
      <p:sp>
        <p:nvSpPr>
          <p:cNvPr id="3" name="TextBox 2">
            <a:extLst>
              <a:ext uri="{FF2B5EF4-FFF2-40B4-BE49-F238E27FC236}">
                <a16:creationId xmlns:a16="http://schemas.microsoft.com/office/drawing/2014/main" id="{36BE6800-E1D4-8C7E-7990-F039149C3646}"/>
              </a:ext>
            </a:extLst>
          </p:cNvPr>
          <p:cNvSpPr txBox="1"/>
          <p:nvPr/>
        </p:nvSpPr>
        <p:spPr>
          <a:xfrm>
            <a:off x="6858000" y="6858000"/>
            <a:ext cx="5304402" cy="230832"/>
          </a:xfrm>
          <a:prstGeom prst="rect">
            <a:avLst/>
          </a:prstGeom>
          <a:noFill/>
        </p:spPr>
        <p:txBody>
          <a:bodyPr wrap="square" rtlCol="0">
            <a:spAutoFit/>
          </a:bodyPr>
          <a:lstStyle/>
          <a:p>
            <a:r>
              <a:rPr lang="en-US" sz="900">
                <a:hlinkClick r:id="rId3" tooltip="https://ecampusontario.pressbooks.pub/businessfuncdn/chapter/value/"/>
              </a:rPr>
              <a:t>This Photo</a:t>
            </a:r>
            <a:r>
              <a:rPr lang="en-US" sz="900"/>
              <a:t> by Unknown Author is licensed under </a:t>
            </a:r>
            <a:r>
              <a:rPr lang="en-US" sz="900">
                <a:hlinkClick r:id="rId5" tooltip="https://creativecommons.org/licenses/by-nc-sa/3.0/"/>
              </a:rPr>
              <a:t>CC BY-SA-NC</a:t>
            </a:r>
            <a:endParaRPr lang="en-US" sz="900"/>
          </a:p>
        </p:txBody>
      </p:sp>
    </p:spTree>
    <p:extLst>
      <p:ext uri="{BB962C8B-B14F-4D97-AF65-F5344CB8AC3E}">
        <p14:creationId xmlns:p14="http://schemas.microsoft.com/office/powerpoint/2010/main" val="8805897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EC16B-C1B1-4A70-C3A6-3AC546A0E9A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FF5A23E-871C-0442-A742-9A058348A4F9}"/>
              </a:ext>
            </a:extLst>
          </p:cNvPr>
          <p:cNvSpPr>
            <a:spLocks noGrp="1"/>
          </p:cNvSpPr>
          <p:nvPr>
            <p:ph type="body" sz="quarter" idx="10"/>
          </p:nvPr>
        </p:nvSpPr>
        <p:spPr>
          <a:xfrm>
            <a:off x="256032" y="1143000"/>
            <a:ext cx="6501272" cy="5486400"/>
          </a:xfrm>
        </p:spPr>
        <p:txBody>
          <a:bodyPr>
            <a:normAutofit/>
          </a:bodyPr>
          <a:lstStyle/>
          <a:p>
            <a:r>
              <a:rPr lang="en-US" sz="1800" b="1" dirty="0">
                <a:solidFill>
                  <a:srgbClr val="FEFFFF"/>
                </a:solidFill>
              </a:rPr>
              <a:t>3. Place</a:t>
            </a:r>
          </a:p>
          <a:p>
            <a:pPr marL="285750" indent="-285750">
              <a:buFont typeface="Arial" panose="020B0604020202020204" pitchFamily="34" charset="0"/>
              <a:buChar char="•"/>
            </a:pPr>
            <a:r>
              <a:rPr lang="en-US" sz="1800" b="1" dirty="0">
                <a:solidFill>
                  <a:srgbClr val="FEFFFF"/>
                </a:solidFill>
              </a:rPr>
              <a:t>Strategic Store Locations</a:t>
            </a:r>
            <a:r>
              <a:rPr lang="en-US" sz="1800" dirty="0">
                <a:solidFill>
                  <a:srgbClr val="FEFFFF"/>
                </a:solidFill>
              </a:rPr>
              <a:t>: Targets suburban and semi-rural areas for easy accessibility.</a:t>
            </a:r>
          </a:p>
          <a:p>
            <a:pPr marL="285750" indent="-285750">
              <a:buFont typeface="Arial" panose="020B0604020202020204" pitchFamily="34" charset="0"/>
              <a:buChar char="•"/>
            </a:pPr>
            <a:r>
              <a:rPr lang="en-US" sz="1800" b="1" dirty="0">
                <a:solidFill>
                  <a:srgbClr val="FEFFFF"/>
                </a:solidFill>
              </a:rPr>
              <a:t>Omnichannel Presence</a:t>
            </a:r>
            <a:r>
              <a:rPr lang="en-US" sz="1800" dirty="0">
                <a:solidFill>
                  <a:srgbClr val="FEFFFF"/>
                </a:solidFill>
              </a:rPr>
              <a:t>: Seamless integration of physical stores and online platforms like Walmart.com.</a:t>
            </a:r>
          </a:p>
          <a:p>
            <a:pPr marL="285750" indent="-285750">
              <a:buFont typeface="Arial" panose="020B0604020202020204" pitchFamily="34" charset="0"/>
              <a:buChar char="•"/>
            </a:pPr>
            <a:r>
              <a:rPr lang="en-US" sz="1800" b="1" dirty="0">
                <a:solidFill>
                  <a:srgbClr val="FEFFFF"/>
                </a:solidFill>
              </a:rPr>
              <a:t>Efficient Distribution Network</a:t>
            </a:r>
            <a:r>
              <a:rPr lang="en-US" sz="1800" dirty="0">
                <a:solidFill>
                  <a:srgbClr val="FEFFFF"/>
                </a:solidFill>
              </a:rPr>
              <a:t>: Optimizes product availability through strategically located distribution centers.</a:t>
            </a:r>
          </a:p>
          <a:p>
            <a:endParaRPr lang="en-US" sz="1800" dirty="0">
              <a:solidFill>
                <a:srgbClr val="FEFFFF"/>
              </a:solidFill>
            </a:endParaRPr>
          </a:p>
          <a:p>
            <a:r>
              <a:rPr lang="en-US" sz="1800" b="1" dirty="0">
                <a:solidFill>
                  <a:srgbClr val="FEFFFF"/>
                </a:solidFill>
              </a:rPr>
              <a:t>4. Promotion</a:t>
            </a:r>
          </a:p>
          <a:p>
            <a:pPr>
              <a:buFont typeface="Arial" panose="020B0604020202020204" pitchFamily="34" charset="0"/>
              <a:buChar char="•"/>
            </a:pPr>
            <a:r>
              <a:rPr lang="en-US" sz="1800" b="1" dirty="0">
                <a:solidFill>
                  <a:srgbClr val="FEFFFF"/>
                </a:solidFill>
              </a:rPr>
              <a:t>Advertising</a:t>
            </a:r>
            <a:r>
              <a:rPr lang="en-US" sz="1800" dirty="0">
                <a:solidFill>
                  <a:srgbClr val="FEFFFF"/>
                </a:solidFill>
              </a:rPr>
              <a:t>: Utilizes TV, radio, print, and digital platforms for widespread reach.</a:t>
            </a:r>
          </a:p>
          <a:p>
            <a:pPr>
              <a:buFont typeface="Arial" panose="020B0604020202020204" pitchFamily="34" charset="0"/>
              <a:buChar char="•"/>
            </a:pPr>
            <a:r>
              <a:rPr lang="en-US" sz="1800" b="1" dirty="0">
                <a:solidFill>
                  <a:srgbClr val="FEFFFF"/>
                </a:solidFill>
              </a:rPr>
              <a:t>In-Store Promotions</a:t>
            </a:r>
            <a:r>
              <a:rPr lang="en-US" sz="1800" dirty="0">
                <a:solidFill>
                  <a:srgbClr val="FEFFFF"/>
                </a:solidFill>
              </a:rPr>
              <a:t>: Employs attractive displays and signage to drive impulse purchases.</a:t>
            </a:r>
          </a:p>
          <a:p>
            <a:pPr>
              <a:buFont typeface="Arial" panose="020B0604020202020204" pitchFamily="34" charset="0"/>
              <a:buChar char="•"/>
            </a:pPr>
            <a:r>
              <a:rPr lang="en-US" sz="1800" b="1" dirty="0">
                <a:solidFill>
                  <a:srgbClr val="FEFFFF"/>
                </a:solidFill>
              </a:rPr>
              <a:t>Digital Marketing</a:t>
            </a:r>
            <a:r>
              <a:rPr lang="en-US" sz="1800" dirty="0">
                <a:solidFill>
                  <a:srgbClr val="FEFFFF"/>
                </a:solidFill>
              </a:rPr>
              <a:t>: Leverages social media, email campaigns, and targeted ads for customer engagement.</a:t>
            </a:r>
          </a:p>
          <a:p>
            <a:pPr>
              <a:buFont typeface="Arial" panose="020B0604020202020204" pitchFamily="34" charset="0"/>
              <a:buChar char="•"/>
            </a:pPr>
            <a:r>
              <a:rPr lang="en-US" sz="1800" b="1" dirty="0">
                <a:solidFill>
                  <a:srgbClr val="FEFFFF"/>
                </a:solidFill>
              </a:rPr>
              <a:t>Loyalty Programs</a:t>
            </a:r>
            <a:r>
              <a:rPr lang="en-US" sz="1800" dirty="0">
                <a:solidFill>
                  <a:srgbClr val="FEFFFF"/>
                </a:solidFill>
              </a:rPr>
              <a:t>: Offers Walmart+ benefits, including free shipping and exclusive discounts, fostering customer loyalty.</a:t>
            </a:r>
          </a:p>
          <a:p>
            <a:endParaRPr lang="en-US" sz="1600" dirty="0">
              <a:solidFill>
                <a:srgbClr val="FEFFFF"/>
              </a:solidFill>
            </a:endParaRPr>
          </a:p>
        </p:txBody>
      </p:sp>
      <p:pic>
        <p:nvPicPr>
          <p:cNvPr id="6" name="Picture Placeholder 5">
            <a:extLst>
              <a:ext uri="{FF2B5EF4-FFF2-40B4-BE49-F238E27FC236}">
                <a16:creationId xmlns:a16="http://schemas.microsoft.com/office/drawing/2014/main" id="{41A98CBB-B343-E818-4A0D-0D10FE03612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327" r="11327"/>
          <a:stretch/>
        </p:blipFill>
        <p:spPr>
          <a:xfrm>
            <a:off x="7467600" y="0"/>
            <a:ext cx="4694802" cy="6858000"/>
          </a:xfrm>
        </p:spPr>
      </p:pic>
      <p:sp>
        <p:nvSpPr>
          <p:cNvPr id="7" name="Text Placeholder 1">
            <a:extLst>
              <a:ext uri="{FF2B5EF4-FFF2-40B4-BE49-F238E27FC236}">
                <a16:creationId xmlns:a16="http://schemas.microsoft.com/office/drawing/2014/main" id="{D2536414-CFBF-0BC0-04C4-445D1FC17B09}"/>
              </a:ext>
            </a:extLst>
          </p:cNvPr>
          <p:cNvSpPr txBox="1">
            <a:spLocks/>
          </p:cNvSpPr>
          <p:nvPr/>
        </p:nvSpPr>
        <p:spPr>
          <a:xfrm>
            <a:off x="117950" y="228600"/>
            <a:ext cx="5956586" cy="11430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3600" dirty="0">
                <a:solidFill>
                  <a:srgbClr val="FFC31F"/>
                </a:solidFill>
              </a:rPr>
              <a:t>Marketing Mix (4 Ps)</a:t>
            </a:r>
          </a:p>
        </p:txBody>
      </p:sp>
      <p:sp>
        <p:nvSpPr>
          <p:cNvPr id="5" name="TextBox 4">
            <a:extLst>
              <a:ext uri="{FF2B5EF4-FFF2-40B4-BE49-F238E27FC236}">
                <a16:creationId xmlns:a16="http://schemas.microsoft.com/office/drawing/2014/main" id="{88731F4C-2FEA-AE3C-0F93-F8E04BB4BF56}"/>
              </a:ext>
            </a:extLst>
          </p:cNvPr>
          <p:cNvSpPr txBox="1"/>
          <p:nvPr/>
        </p:nvSpPr>
        <p:spPr>
          <a:xfrm>
            <a:off x="11804904" y="6483096"/>
            <a:ext cx="256802" cy="261610"/>
          </a:xfrm>
          <a:prstGeom prst="rect">
            <a:avLst/>
          </a:prstGeom>
          <a:noFill/>
        </p:spPr>
        <p:txBody>
          <a:bodyPr wrap="none" rtlCol="0">
            <a:spAutoFit/>
          </a:bodyPr>
          <a:lstStyle/>
          <a:p>
            <a:r>
              <a:rPr lang="en-US" sz="1050">
                <a:solidFill>
                  <a:srgbClr val="FEFFFF"/>
                </a:solidFill>
                <a:latin typeface="Bogle" panose="020B0503020203060203"/>
              </a:rPr>
              <a:t>4</a:t>
            </a:r>
          </a:p>
        </p:txBody>
      </p:sp>
      <p:pic>
        <p:nvPicPr>
          <p:cNvPr id="8" name="Picture 7">
            <a:extLst>
              <a:ext uri="{FF2B5EF4-FFF2-40B4-BE49-F238E27FC236}">
                <a16:creationId xmlns:a16="http://schemas.microsoft.com/office/drawing/2014/main" id="{70BD974D-20F5-B400-E5AB-FB4EA31CFD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3412" y="5943600"/>
            <a:ext cx="2340374" cy="812800"/>
          </a:xfrm>
          <a:prstGeom prst="rect">
            <a:avLst/>
          </a:prstGeom>
        </p:spPr>
      </p:pic>
      <p:sp>
        <p:nvSpPr>
          <p:cNvPr id="3" name="TextBox 2">
            <a:extLst>
              <a:ext uri="{FF2B5EF4-FFF2-40B4-BE49-F238E27FC236}">
                <a16:creationId xmlns:a16="http://schemas.microsoft.com/office/drawing/2014/main" id="{79C01110-B928-EC78-1E10-4B06F0F18B16}"/>
              </a:ext>
            </a:extLst>
          </p:cNvPr>
          <p:cNvSpPr txBox="1"/>
          <p:nvPr/>
        </p:nvSpPr>
        <p:spPr>
          <a:xfrm>
            <a:off x="6858000" y="6858000"/>
            <a:ext cx="5304402" cy="230832"/>
          </a:xfrm>
          <a:prstGeom prst="rect">
            <a:avLst/>
          </a:prstGeom>
          <a:noFill/>
        </p:spPr>
        <p:txBody>
          <a:bodyPr wrap="square" rtlCol="0">
            <a:spAutoFit/>
          </a:bodyPr>
          <a:lstStyle/>
          <a:p>
            <a:r>
              <a:rPr lang="en-US" sz="900">
                <a:hlinkClick r:id="rId3" tooltip="https://ecampusontario.pressbooks.pub/businessfuncdn/chapter/value/"/>
              </a:rPr>
              <a:t>This Photo</a:t>
            </a:r>
            <a:r>
              <a:rPr lang="en-US" sz="900"/>
              <a:t> by Unknown Author is licensed under </a:t>
            </a:r>
            <a:r>
              <a:rPr lang="en-US" sz="900">
                <a:hlinkClick r:id="rId5" tooltip="https://creativecommons.org/licenses/by-nc-sa/3.0/"/>
              </a:rPr>
              <a:t>CC BY-SA-NC</a:t>
            </a:r>
            <a:endParaRPr lang="en-US" sz="900"/>
          </a:p>
        </p:txBody>
      </p:sp>
    </p:spTree>
    <p:extLst>
      <p:ext uri="{BB962C8B-B14F-4D97-AF65-F5344CB8AC3E}">
        <p14:creationId xmlns:p14="http://schemas.microsoft.com/office/powerpoint/2010/main" val="2887192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A489C-6414-EDE9-789D-8EAE8F94B9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C6D870B-BDF2-AC8B-EC4F-CFD79F36526C}"/>
              </a:ext>
            </a:extLst>
          </p:cNvPr>
          <p:cNvSpPr>
            <a:spLocks noGrp="1"/>
          </p:cNvSpPr>
          <p:nvPr>
            <p:ph type="body" sz="quarter" idx="10"/>
          </p:nvPr>
        </p:nvSpPr>
        <p:spPr>
          <a:xfrm>
            <a:off x="256032" y="1143000"/>
            <a:ext cx="6501272" cy="5486400"/>
          </a:xfrm>
        </p:spPr>
        <p:txBody>
          <a:bodyPr>
            <a:noAutofit/>
          </a:bodyPr>
          <a:lstStyle/>
          <a:p>
            <a:r>
              <a:rPr lang="en-US" sz="1800" dirty="0">
                <a:solidFill>
                  <a:srgbClr val="FEFFFF"/>
                </a:solidFill>
              </a:rPr>
              <a:t>Walmart leverages the STP model to cater to its diverse customer base by segmenting markets, targeting value-conscious shoppers, and positioning itself as a one-stop retailer offering "Everyday Low Prices," ensuring alignment with customer needs and market competitiveness.</a:t>
            </a:r>
          </a:p>
          <a:p>
            <a:endParaRPr lang="en-US" sz="1800" b="1" dirty="0">
              <a:solidFill>
                <a:srgbClr val="FEFFFF"/>
              </a:solidFill>
            </a:endParaRPr>
          </a:p>
          <a:p>
            <a:r>
              <a:rPr lang="en-US" sz="1800" b="1" dirty="0">
                <a:solidFill>
                  <a:srgbClr val="FEFFFF"/>
                </a:solidFill>
              </a:rPr>
              <a:t>Segmentation</a:t>
            </a:r>
          </a:p>
          <a:p>
            <a:pPr marL="285750" indent="-285750">
              <a:buFont typeface="Arial" panose="020B0604020202020204" pitchFamily="34" charset="0"/>
              <a:buChar char="•"/>
            </a:pPr>
            <a:r>
              <a:rPr lang="en-US" sz="1800" b="1" dirty="0">
                <a:solidFill>
                  <a:srgbClr val="FEFFFF"/>
                </a:solidFill>
              </a:rPr>
              <a:t>Demographic</a:t>
            </a:r>
            <a:r>
              <a:rPr lang="en-US" sz="1800" dirty="0">
                <a:solidFill>
                  <a:srgbClr val="FEFFFF"/>
                </a:solidFill>
              </a:rPr>
              <a:t>: Caters to diverse age groups, including millennials, families, and seniors, with a focus on middle- and low-income shoppers.</a:t>
            </a:r>
          </a:p>
          <a:p>
            <a:pPr marL="285750" indent="-285750">
              <a:buFont typeface="Arial" panose="020B0604020202020204" pitchFamily="34" charset="0"/>
              <a:buChar char="•"/>
            </a:pPr>
            <a:r>
              <a:rPr lang="en-US" sz="1800" b="1" dirty="0">
                <a:solidFill>
                  <a:srgbClr val="FEFFFF"/>
                </a:solidFill>
              </a:rPr>
              <a:t>Geographic</a:t>
            </a:r>
            <a:r>
              <a:rPr lang="en-US" sz="1800" dirty="0">
                <a:solidFill>
                  <a:srgbClr val="FEFFFF"/>
                </a:solidFill>
              </a:rPr>
              <a:t>: Operates globally with a strategic presence in urban, suburban, and semi-rural areas to reach a broad audience.</a:t>
            </a:r>
          </a:p>
          <a:p>
            <a:pPr marL="285750" indent="-285750">
              <a:buFont typeface="Arial" panose="020B0604020202020204" pitchFamily="34" charset="0"/>
              <a:buChar char="•"/>
            </a:pPr>
            <a:r>
              <a:rPr lang="en-US" sz="1800" b="1" dirty="0">
                <a:solidFill>
                  <a:srgbClr val="FEFFFF"/>
                </a:solidFill>
              </a:rPr>
              <a:t>Psychographic</a:t>
            </a:r>
            <a:r>
              <a:rPr lang="en-US" sz="1800" dirty="0">
                <a:solidFill>
                  <a:srgbClr val="FEFFFF"/>
                </a:solidFill>
              </a:rPr>
              <a:t>: Targets budget-conscious families with affordable, practical products and young shoppers with trendy offerings.</a:t>
            </a:r>
          </a:p>
          <a:p>
            <a:pPr marL="285750" indent="-285750">
              <a:buFont typeface="Arial" panose="020B0604020202020204" pitchFamily="34" charset="0"/>
              <a:buChar char="•"/>
            </a:pPr>
            <a:r>
              <a:rPr lang="en-US" sz="1800" b="1" dirty="0">
                <a:solidFill>
                  <a:srgbClr val="FEFFFF"/>
                </a:solidFill>
              </a:rPr>
              <a:t>Behavioral</a:t>
            </a:r>
            <a:r>
              <a:rPr lang="en-US" sz="1800" dirty="0">
                <a:solidFill>
                  <a:srgbClr val="FEFFFF"/>
                </a:solidFill>
              </a:rPr>
              <a:t>: Analyzes purchasing patterns to offer tailored promotions, discounts, and targeted campaigns.</a:t>
            </a:r>
          </a:p>
          <a:p>
            <a:endParaRPr lang="en-US" sz="1800" dirty="0">
              <a:solidFill>
                <a:srgbClr val="FEFFFF"/>
              </a:solidFill>
            </a:endParaRPr>
          </a:p>
        </p:txBody>
      </p:sp>
      <p:pic>
        <p:nvPicPr>
          <p:cNvPr id="6" name="Picture Placeholder 5">
            <a:extLst>
              <a:ext uri="{FF2B5EF4-FFF2-40B4-BE49-F238E27FC236}">
                <a16:creationId xmlns:a16="http://schemas.microsoft.com/office/drawing/2014/main" id="{D0FC9E3B-7F50-25B5-3BB9-EF588128479C}"/>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4329" r="24329"/>
          <a:stretch/>
        </p:blipFill>
        <p:spPr>
          <a:xfrm>
            <a:off x="7599680" y="0"/>
            <a:ext cx="4562722" cy="6858000"/>
          </a:xfrm>
        </p:spPr>
      </p:pic>
      <p:sp>
        <p:nvSpPr>
          <p:cNvPr id="7" name="Text Placeholder 1">
            <a:extLst>
              <a:ext uri="{FF2B5EF4-FFF2-40B4-BE49-F238E27FC236}">
                <a16:creationId xmlns:a16="http://schemas.microsoft.com/office/drawing/2014/main" id="{F3E2906C-9D1B-653D-69BE-C7AB9C7F0A03}"/>
              </a:ext>
            </a:extLst>
          </p:cNvPr>
          <p:cNvSpPr txBox="1">
            <a:spLocks/>
          </p:cNvSpPr>
          <p:nvPr/>
        </p:nvSpPr>
        <p:spPr>
          <a:xfrm>
            <a:off x="117950" y="228600"/>
            <a:ext cx="5956586" cy="114300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500"/>
              </a:spcAft>
              <a:buFont typeface="Arial" panose="020B0604020202020204" pitchFamily="34" charset="0"/>
              <a:buNone/>
              <a:defRPr sz="5400" b="1" i="0" kern="1200" baseline="0">
                <a:solidFill>
                  <a:schemeClr val="bg1"/>
                </a:solidFill>
                <a:latin typeface="Bogle Black" panose="020B0503020203060203" pitchFamily="34" charset="77"/>
                <a:ea typeface="+mn-ea"/>
                <a:cs typeface="+mn-cs"/>
              </a:defRPr>
            </a:lvl1pPr>
            <a:lvl2pPr marL="0" indent="0" algn="l" defTabSz="914400" rtl="0" eaLnBrk="1" latinLnBrk="0" hangingPunct="1">
              <a:lnSpc>
                <a:spcPct val="120000"/>
              </a:lnSpc>
              <a:spcBef>
                <a:spcPts val="0"/>
              </a:spcBef>
              <a:spcAft>
                <a:spcPts val="500"/>
              </a:spcAft>
              <a:buFont typeface="Courier New" panose="02070309020205020404" pitchFamily="49" charset="0"/>
              <a:buNone/>
              <a:tabLst/>
              <a:defRPr sz="2200" b="0" i="0" kern="1200">
                <a:solidFill>
                  <a:schemeClr val="bg1"/>
                </a:solidFill>
                <a:latin typeface="+mj-lt"/>
                <a:ea typeface="+mn-ea"/>
                <a:cs typeface="+mn-cs"/>
              </a:defRPr>
            </a:lvl2pPr>
            <a:lvl3pPr marL="1212850" indent="-400050" algn="l" defTabSz="914400" rtl="0" eaLnBrk="1" latinLnBrk="0" hangingPunct="1">
              <a:lnSpc>
                <a:spcPct val="120000"/>
              </a:lnSpc>
              <a:spcBef>
                <a:spcPts val="0"/>
              </a:spcBef>
              <a:spcAft>
                <a:spcPts val="500"/>
              </a:spcAft>
              <a:buFont typeface=".PingFangSC-Regular"/>
              <a:buChar char="－"/>
              <a:tabLst/>
              <a:defRPr sz="2000" b="0" i="0" kern="1200">
                <a:solidFill>
                  <a:schemeClr val="tx2"/>
                </a:solidFill>
                <a:latin typeface="Bogle" panose="020B0503020203060203" pitchFamily="34" charset="77"/>
                <a:ea typeface="+mn-ea"/>
                <a:cs typeface="+mn-cs"/>
              </a:defRPr>
            </a:lvl3pPr>
            <a:lvl4pPr marL="1439863" indent="-227013" algn="l" defTabSz="914400" rtl="0" eaLnBrk="1" latinLnBrk="0" hangingPunct="1">
              <a:lnSpc>
                <a:spcPct val="120000"/>
              </a:lnSpc>
              <a:spcBef>
                <a:spcPts val="0"/>
              </a:spcBef>
              <a:spcAft>
                <a:spcPts val="500"/>
              </a:spcAft>
              <a:buFont typeface="Wingdings" pitchFamily="2" charset="2"/>
              <a:buChar char="§"/>
              <a:tabLst/>
              <a:defRPr sz="1800" b="0" i="0" kern="1200">
                <a:solidFill>
                  <a:schemeClr val="tx2"/>
                </a:solidFill>
                <a:latin typeface="Bogle" panose="020B0503020203060203" pitchFamily="34" charset="77"/>
                <a:ea typeface="+mn-ea"/>
                <a:cs typeface="+mn-cs"/>
              </a:defRPr>
            </a:lvl4pPr>
            <a:lvl5pPr marL="1828800" indent="-338138" algn="l" defTabSz="914400" rtl="0" eaLnBrk="1" latinLnBrk="0" hangingPunct="1">
              <a:lnSpc>
                <a:spcPct val="120000"/>
              </a:lnSpc>
              <a:spcBef>
                <a:spcPts val="0"/>
              </a:spcBef>
              <a:spcAft>
                <a:spcPts val="500"/>
              </a:spcAft>
              <a:buFont typeface="Arial" panose="020B0604020202020204" pitchFamily="34" charset="0"/>
              <a:buChar char="»"/>
              <a:tabLst/>
              <a:defRPr sz="1800" b="0" i="0" kern="1200">
                <a:solidFill>
                  <a:schemeClr val="tx2"/>
                </a:solidFill>
                <a:latin typeface="Bogle" panose="020B0503020203060203" pitchFamily="34" charset="77"/>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3600" dirty="0">
                <a:solidFill>
                  <a:srgbClr val="FFC31F"/>
                </a:solidFill>
              </a:rPr>
              <a:t>STP Analysis</a:t>
            </a:r>
          </a:p>
        </p:txBody>
      </p:sp>
      <p:pic>
        <p:nvPicPr>
          <p:cNvPr id="8" name="Picture 7">
            <a:extLst>
              <a:ext uri="{FF2B5EF4-FFF2-40B4-BE49-F238E27FC236}">
                <a16:creationId xmlns:a16="http://schemas.microsoft.com/office/drawing/2014/main" id="{138826B0-BF41-65AE-27A9-67EF8E7021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3412" y="5943600"/>
            <a:ext cx="2340374" cy="812800"/>
          </a:xfrm>
          <a:prstGeom prst="rect">
            <a:avLst/>
          </a:prstGeom>
        </p:spPr>
      </p:pic>
      <p:sp>
        <p:nvSpPr>
          <p:cNvPr id="3" name="TextBox 2">
            <a:extLst>
              <a:ext uri="{FF2B5EF4-FFF2-40B4-BE49-F238E27FC236}">
                <a16:creationId xmlns:a16="http://schemas.microsoft.com/office/drawing/2014/main" id="{4671B446-3F1A-E674-2FAB-5EC886B14AC9}"/>
              </a:ext>
            </a:extLst>
          </p:cNvPr>
          <p:cNvSpPr txBox="1"/>
          <p:nvPr/>
        </p:nvSpPr>
        <p:spPr>
          <a:xfrm>
            <a:off x="7467600" y="6858000"/>
            <a:ext cx="4694802" cy="230832"/>
          </a:xfrm>
          <a:prstGeom prst="rect">
            <a:avLst/>
          </a:prstGeom>
          <a:noFill/>
        </p:spPr>
        <p:txBody>
          <a:bodyPr wrap="square" rtlCol="0">
            <a:spAutoFit/>
          </a:bodyPr>
          <a:lstStyle/>
          <a:p>
            <a:r>
              <a:rPr lang="en-US" sz="900">
                <a:hlinkClick r:id="rId3" tooltip="https://www.flickr.com/photos/virginiaretail/43743950741"/>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22746324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WALMART">
      <a:dk1>
        <a:srgbClr val="0070CE"/>
      </a:dk1>
      <a:lt1>
        <a:srgbClr val="EB1483"/>
      </a:lt1>
      <a:dk2>
        <a:srgbClr val="0D1D2B"/>
      </a:dk2>
      <a:lt2>
        <a:srgbClr val="E1ECF7"/>
      </a:lt2>
      <a:accent1>
        <a:srgbClr val="0070CE"/>
      </a:accent1>
      <a:accent2>
        <a:srgbClr val="FFC120"/>
      </a:accent2>
      <a:accent3>
        <a:srgbClr val="F37420"/>
      </a:accent3>
      <a:accent4>
        <a:srgbClr val="74C041"/>
      </a:accent4>
      <a:accent5>
        <a:srgbClr val="78B9E5"/>
      </a:accent5>
      <a:accent6>
        <a:srgbClr val="EC3A2A"/>
      </a:accent6>
      <a:hlink>
        <a:srgbClr val="EB1483"/>
      </a:hlink>
      <a:folHlink>
        <a:srgbClr val="FFC120"/>
      </a:folHlink>
    </a:clrScheme>
    <a:fontScheme name="Walmart Type Family">
      <a:majorFont>
        <a:latin typeface="Myriad Pro Light"/>
        <a:ea typeface=""/>
        <a:cs typeface=""/>
      </a:majorFont>
      <a:minorFont>
        <a:latin typeface="Myriad Pr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ssociateBrandPowerpointTemplate_Curated" id="{60B265AB-79FA-9742-AA97-AFCF3E9E8EC2}" vid="{61F8328F-7310-3D40-BD6F-9FADEA26F0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7F69244BCDC4041A385583D703A9807" ma:contentTypeVersion="10" ma:contentTypeDescription="Create a new document." ma:contentTypeScope="" ma:versionID="531392e9c94bb475a6d9d650dadef9f7">
  <xsd:schema xmlns:xsd="http://www.w3.org/2001/XMLSchema" xmlns:xs="http://www.w3.org/2001/XMLSchema" xmlns:p="http://schemas.microsoft.com/office/2006/metadata/properties" xmlns:ns2="ff585c47-c86f-4e46-829c-44b9d0c6f692" targetNamespace="http://schemas.microsoft.com/office/2006/metadata/properties" ma:root="true" ma:fieldsID="1355bfc8d62b6bab163803eb01bac909" ns2:_="">
    <xsd:import namespace="ff585c47-c86f-4e46-829c-44b9d0c6f69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585c47-c86f-4e46-829c-44b9d0c6f6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CD56BE-EFE4-482C-BE92-EF8A01C02928}">
  <ds:schemaRefs>
    <ds:schemaRef ds:uri="http://schemas.microsoft.com/sharepoint/v3/contenttype/forms"/>
  </ds:schemaRefs>
</ds:datastoreItem>
</file>

<file path=customXml/itemProps2.xml><?xml version="1.0" encoding="utf-8"?>
<ds:datastoreItem xmlns:ds="http://schemas.openxmlformats.org/officeDocument/2006/customXml" ds:itemID="{F9417C2C-C23C-4E7C-8E3E-19E24092710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C4A33C-121A-4309-A94B-0FDD83C7B6AC}">
  <ds:schemaRefs>
    <ds:schemaRef ds:uri="ff585c47-c86f-4e46-829c-44b9d0c6f69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AssociateBrandPowerpointTemplate_Curated</Template>
  <TotalTime>483</TotalTime>
  <Words>3744</Words>
  <Application>Microsoft Office PowerPoint</Application>
  <PresentationFormat>Custom</PresentationFormat>
  <Paragraphs>349</Paragraphs>
  <Slides>35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.PingFangSC-Regular</vt:lpstr>
      <vt:lpstr>Arial</vt:lpstr>
      <vt:lpstr>Bogle</vt:lpstr>
      <vt:lpstr>Bogle Black</vt:lpstr>
      <vt:lpstr>Bogle Regular</vt:lpstr>
      <vt:lpstr>Calibri</vt:lpstr>
      <vt:lpstr>Century Gothic</vt:lpstr>
      <vt:lpstr>Consolas</vt:lpstr>
      <vt:lpstr>Courier New</vt:lpstr>
      <vt:lpstr>Inter</vt:lpstr>
      <vt:lpstr>ui-sans-serif</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Jocelyn Schneider</dc:creator>
  <cp:lastModifiedBy>Nayana John</cp:lastModifiedBy>
  <cp:revision>47</cp:revision>
  <dcterms:created xsi:type="dcterms:W3CDTF">2018-06-18T14:54:16Z</dcterms:created>
  <dcterms:modified xsi:type="dcterms:W3CDTF">2025-02-01T02:50:01Z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-1499233906</vt:i4>
  </property>
  <property fmtid="{D5CDD505-2E9C-101B-9397-08002B2CF9AE}" pid="3" name="_NewReviewCycle">
    <vt:lpwstr/>
  </property>
  <property fmtid="{D5CDD505-2E9C-101B-9397-08002B2CF9AE}" pid="4" name="_EmailSubject">
    <vt:lpwstr>Walmart: Weekly Status Meeting (4.2)</vt:lpwstr>
  </property>
  <property fmtid="{D5CDD505-2E9C-101B-9397-08002B2CF9AE}" pid="5" name="_AuthorEmail">
    <vt:lpwstr>Danielle.Dye0@walmart.com</vt:lpwstr>
  </property>
  <property fmtid="{D5CDD505-2E9C-101B-9397-08002B2CF9AE}" pid="6" name="_AuthorEmailDisplayName">
    <vt:lpwstr>Danielle Dye - Vendor</vt:lpwstr>
  </property>
  <property fmtid="{D5CDD505-2E9C-101B-9397-08002B2CF9AE}" pid="7" name="ContentTypeId">
    <vt:lpwstr>0x01010047F69244BCDC4041A385583D703A9807</vt:lpwstr>
  </property>
  <property fmtid="{D5CDD505-2E9C-101B-9397-08002B2CF9AE}" pid="8" name="AuthorIds_UIVersion_1024">
    <vt:lpwstr>558</vt:lpwstr>
  </property>
</Properties>
</file>